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4"/>
  </p:notesMasterIdLst>
  <p:sldIdLst>
    <p:sldId id="256" r:id="rId2"/>
    <p:sldId id="258" r:id="rId3"/>
    <p:sldId id="274" r:id="rId4"/>
    <p:sldId id="275" r:id="rId5"/>
    <p:sldId id="276" r:id="rId6"/>
    <p:sldId id="277" r:id="rId7"/>
    <p:sldId id="278" r:id="rId8"/>
    <p:sldId id="279" r:id="rId9"/>
    <p:sldId id="294" r:id="rId10"/>
    <p:sldId id="281" r:id="rId11"/>
    <p:sldId id="286" r:id="rId12"/>
    <p:sldId id="287" r:id="rId13"/>
    <p:sldId id="288" r:id="rId14"/>
    <p:sldId id="295" r:id="rId15"/>
    <p:sldId id="282" r:id="rId16"/>
    <p:sldId id="283" r:id="rId17"/>
    <p:sldId id="284" r:id="rId18"/>
    <p:sldId id="289" r:id="rId19"/>
    <p:sldId id="291" r:id="rId20"/>
    <p:sldId id="290" r:id="rId21"/>
    <p:sldId id="292" r:id="rId22"/>
    <p:sldId id="293" r:id="rId2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est Contributor" initials="GC" lastIdx="2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4"/>
  </p:normalViewPr>
  <p:slideViewPr>
    <p:cSldViewPr snapToGrid="0">
      <p:cViewPr>
        <p:scale>
          <a:sx n="114" d="100"/>
          <a:sy n="114" d="100"/>
        </p:scale>
        <p:origin x="47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commentAuthors" Target="commentAuthors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9-02T07:33:24.099" idx="8">
    <p:pos x="7661" y="769"/>
    <p:text>GauravMalik- Add the slide header in topics list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9-02T07:33:46.432" idx="9">
    <p:pos x="7661" y="769"/>
    <p:text>GauravMalik- Add the slide header in topics list</p:text>
    <p:extLst>
      <p:ext uri="{C676402C-5697-4E1C-873F-D02D1690AC5C}">
        <p15:threadingInfo xmlns:p15="http://schemas.microsoft.com/office/powerpoint/2012/main" timeZoneBias="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1" name="Shape 11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0054031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98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39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35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1488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747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2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04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395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docker run -e "SPRING_PROFILES_ACTIVE=prod" -p 8080:8080 -t </a:t>
            </a:r>
            <a:r>
              <a:rPr lang="en-US" dirty="0" err="1" smtClean="0"/>
              <a:t>springio</a:t>
            </a:r>
            <a:r>
              <a:rPr lang="en-US" dirty="0" smtClean="0"/>
              <a:t>/</a:t>
            </a:r>
            <a:r>
              <a:rPr lang="en-US" dirty="0" err="1" smtClean="0"/>
              <a:t>gs</a:t>
            </a:r>
            <a:r>
              <a:rPr lang="en-US" smtClean="0"/>
              <a:t>-spring-boot-do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32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381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421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163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63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103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957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61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269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3197C-9168-4B14-BB61-C15EB1868521}" type="datetimeFigureOut">
              <a:rPr lang="en-IN" smtClean="0"/>
              <a:t>16/09/17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6380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3197C-9168-4B14-BB61-C15EB1868521}" type="datetimeFigureOut">
              <a:rPr lang="en-IN" smtClean="0"/>
              <a:t>16/09/17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0075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3197C-9168-4B14-BB61-C15EB1868521}" type="datetimeFigureOut">
              <a:rPr lang="en-IN" smtClean="0"/>
              <a:t>16/09/17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08715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Marcador de posición de imagen 7"/>
          <p:cNvSpPr>
            <a:spLocks noGrp="1"/>
          </p:cNvSpPr>
          <p:nvPr>
            <p:ph type="pic" idx="13"/>
          </p:nvPr>
        </p:nvSpPr>
        <p:spPr>
          <a:xfrm>
            <a:off x="723900" y="352425"/>
            <a:ext cx="10701339" cy="566578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783453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3197C-9168-4B14-BB61-C15EB1868521}" type="datetimeFigureOut">
              <a:rPr lang="en-IN" smtClean="0"/>
              <a:t>16/09/17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5998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3197C-9168-4B14-BB61-C15EB1868521}" type="datetimeFigureOut">
              <a:rPr lang="en-IN" smtClean="0"/>
              <a:t>16/09/17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5424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3197C-9168-4B14-BB61-C15EB1868521}" type="datetimeFigureOut">
              <a:rPr lang="en-IN" smtClean="0"/>
              <a:t>16/09/17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4100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3197C-9168-4B14-BB61-C15EB1868521}" type="datetimeFigureOut">
              <a:rPr lang="en-IN" smtClean="0"/>
              <a:t>16/09/17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148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3197C-9168-4B14-BB61-C15EB1868521}" type="datetimeFigureOut">
              <a:rPr lang="en-IN" smtClean="0"/>
              <a:t>16/09/17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7246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3197C-9168-4B14-BB61-C15EB1868521}" type="datetimeFigureOut">
              <a:rPr lang="en-IN" smtClean="0"/>
              <a:t>16/09/17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4855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3197C-9168-4B14-BB61-C15EB1868521}" type="datetimeFigureOut">
              <a:rPr lang="en-IN" smtClean="0"/>
              <a:t>16/09/17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3825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3197C-9168-4B14-BB61-C15EB1868521}" type="datetimeFigureOut">
              <a:rPr lang="en-IN" smtClean="0"/>
              <a:t>16/09/17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9493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3197C-9168-4B14-BB61-C15EB1868521}" type="datetimeFigureOut">
              <a:rPr lang="en-IN" smtClean="0"/>
              <a:t>16/09/17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852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hyperlink" Target="https://github.com/kube-training/sprint-boot.git" TargetMode="External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comments" Target="../comments/comment1.xml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comments" Target="../comments/comment2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Box 1"/>
          <p:cNvSpPr txBox="1"/>
          <p:nvPr/>
        </p:nvSpPr>
        <p:spPr>
          <a:xfrm>
            <a:off x="-1266772" y="2249365"/>
            <a:ext cx="10986052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6600" b="1">
                <a:solidFill>
                  <a:srgbClr val="FFFFFF"/>
                </a:solidFill>
              </a:defRPr>
            </a:lvl1pPr>
          </a:lstStyle>
          <a:p>
            <a:r>
              <a:rPr b="0" i="1" dirty="0">
                <a:latin typeface="Garamond" panose="02020404030301010803" pitchFamily="18" charset="0"/>
              </a:rPr>
              <a:t>Container</a:t>
            </a:r>
            <a:r>
              <a:rPr lang="en-US" b="0" i="1" dirty="0">
                <a:latin typeface="Garamond" panose="02020404030301010803" pitchFamily="18" charset="0"/>
              </a:rPr>
              <a:t>izing Applications</a:t>
            </a:r>
            <a:endParaRPr b="0" i="1" dirty="0">
              <a:latin typeface="Garamond" panose="02020404030301010803" pitchFamily="18" charset="0"/>
            </a:endParaRPr>
          </a:p>
        </p:txBody>
      </p:sp>
      <p:sp>
        <p:nvSpPr>
          <p:cNvPr id="125" name="TextBox 2"/>
          <p:cNvSpPr txBox="1"/>
          <p:nvPr/>
        </p:nvSpPr>
        <p:spPr>
          <a:xfrm>
            <a:off x="1616446" y="3421931"/>
            <a:ext cx="784383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3200">
                <a:solidFill>
                  <a:srgbClr val="FFFFFF"/>
                </a:solidFill>
              </a:defRPr>
            </a:lvl1pPr>
          </a:lstStyle>
          <a:p>
            <a:r>
              <a:rPr lang="en-US" sz="2800" i="1" dirty="0">
                <a:latin typeface="Garamond" panose="02020404030301010803" pitchFamily="18" charset="0"/>
              </a:rPr>
              <a:t>Build, ship and run any application anywhere</a:t>
            </a:r>
            <a:endParaRPr sz="2800" i="1" dirty="0">
              <a:latin typeface="Garamond" panose="02020404030301010803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9851159" y="5887169"/>
            <a:ext cx="2240106" cy="774708"/>
            <a:chOff x="9523412" y="6029866"/>
            <a:chExt cx="1871091" cy="525780"/>
          </a:xfrm>
        </p:grpSpPr>
        <p:sp>
          <p:nvSpPr>
            <p:cNvPr id="10" name="object 10"/>
            <p:cNvSpPr/>
            <p:nvPr/>
          </p:nvSpPr>
          <p:spPr>
            <a:xfrm>
              <a:off x="9523412" y="6138070"/>
              <a:ext cx="1763268" cy="4175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2"/>
            <p:cNvSpPr/>
            <p:nvPr/>
          </p:nvSpPr>
          <p:spPr>
            <a:xfrm>
              <a:off x="11178857" y="6029866"/>
              <a:ext cx="215646" cy="2164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cxnSp>
        <p:nvCxnSpPr>
          <p:cNvPr id="4" name="Straight Connector 3"/>
          <p:cNvCxnSpPr/>
          <p:nvPr/>
        </p:nvCxnSpPr>
        <p:spPr>
          <a:xfrm>
            <a:off x="-27296" y="3357361"/>
            <a:ext cx="82978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0681666" y="6318409"/>
            <a:ext cx="1347065" cy="526253"/>
            <a:chOff x="9523412" y="6029866"/>
            <a:chExt cx="1871091" cy="525780"/>
          </a:xfrm>
        </p:grpSpPr>
        <p:sp>
          <p:nvSpPr>
            <p:cNvPr id="14" name="object 10"/>
            <p:cNvSpPr/>
            <p:nvPr/>
          </p:nvSpPr>
          <p:spPr>
            <a:xfrm>
              <a:off x="9523412" y="6138070"/>
              <a:ext cx="1763268" cy="4175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2"/>
            <p:cNvSpPr/>
            <p:nvPr/>
          </p:nvSpPr>
          <p:spPr>
            <a:xfrm>
              <a:off x="11178857" y="6029866"/>
              <a:ext cx="215646" cy="2164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815072" y="916005"/>
            <a:ext cx="10501313" cy="14465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Garamond" panose="02020404030301010803" pitchFamily="18" charset="0"/>
                <a:sym typeface="Calibri"/>
              </a:rPr>
              <a:t>Docker</a:t>
            </a: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aramond" panose="02020404030301010803" pitchFamily="18" charset="0"/>
                <a:sym typeface="Calibri"/>
              </a:rPr>
              <a:t> can build images automatically by reading the </a:t>
            </a:r>
            <a:r>
              <a:rPr kumimoji="0" lang="en-US" sz="22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Garamond" panose="02020404030301010803" pitchFamily="18" charset="0"/>
                <a:sym typeface="Calibri"/>
              </a:rPr>
              <a:t>instructions</a:t>
            </a:r>
            <a:r>
              <a:rPr kumimoji="0" lang="en-US" sz="22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aramond" panose="02020404030301010803" pitchFamily="18" charset="0"/>
                <a:sym typeface="Calibri"/>
              </a:rPr>
              <a:t> from a </a:t>
            </a:r>
            <a:r>
              <a:rPr kumimoji="0" lang="en-US" sz="2200" b="1" i="0" u="none" strike="noStrike" cap="none" spc="0" normalizeH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Garamond" panose="02020404030301010803" pitchFamily="18" charset="0"/>
                <a:sym typeface="Calibri"/>
              </a:rPr>
              <a:t>Dockerfile</a:t>
            </a: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aramond" panose="02020404030301010803" pitchFamily="18" charset="0"/>
                <a:sym typeface="Calibri"/>
              </a:rPr>
              <a:t>.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spc="0" normalizeH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Garamond" panose="02020404030301010803" pitchFamily="18" charset="0"/>
                <a:sym typeface="Calibri"/>
              </a:rPr>
              <a:t>Dockerfile</a:t>
            </a: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aramond" panose="02020404030301010803" pitchFamily="18" charset="0"/>
                <a:sym typeface="Calibri"/>
              </a:rPr>
              <a:t> </a:t>
            </a:r>
            <a:r>
              <a:rPr kumimoji="0" lang="en-US" sz="22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aramond" panose="02020404030301010803" pitchFamily="18" charset="0"/>
                <a:sym typeface="Calibri"/>
              </a:rPr>
              <a:t>is a text document that contains all the </a:t>
            </a:r>
            <a:r>
              <a:rPr kumimoji="0" lang="en-US" sz="2200" b="1" i="0" u="none" strike="noStrike" cap="none" spc="0" normalizeH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Garamond" panose="02020404030301010803" pitchFamily="18" charset="0"/>
                <a:sym typeface="Calibri"/>
              </a:rPr>
              <a:t>commands</a:t>
            </a:r>
            <a:r>
              <a:rPr kumimoji="0" lang="en-US" sz="22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aramond" panose="02020404030301010803" pitchFamily="18" charset="0"/>
                <a:sym typeface="Calibri"/>
              </a:rPr>
              <a:t> a user could call on the command line to </a:t>
            </a:r>
            <a:r>
              <a:rPr kumimoji="0" lang="en-US" sz="2200" b="1" i="0" u="none" strike="noStrike" cap="none" spc="0" normalizeH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Garamond" panose="02020404030301010803" pitchFamily="18" charset="0"/>
                <a:sym typeface="Calibri"/>
              </a:rPr>
              <a:t>assemble an image</a:t>
            </a:r>
            <a:r>
              <a:rPr kumimoji="0" lang="en-US" sz="22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aramond" panose="02020404030301010803" pitchFamily="18" charset="0"/>
                <a:sym typeface="Calibri"/>
              </a:rPr>
              <a:t>. Using </a:t>
            </a:r>
            <a:r>
              <a:rPr kumimoji="0" lang="en-US" sz="2200" b="1" i="0" u="none" strike="noStrike" cap="none" spc="0" normalizeH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Garamond" panose="02020404030301010803" pitchFamily="18" charset="0"/>
                <a:sym typeface="Calibri"/>
              </a:rPr>
              <a:t>docker build </a:t>
            </a:r>
            <a:r>
              <a:rPr kumimoji="0" lang="en-US" sz="22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aramond" panose="02020404030301010803" pitchFamily="18" charset="0"/>
                <a:sym typeface="Calibri"/>
              </a:rPr>
              <a:t>users can create an </a:t>
            </a:r>
            <a:r>
              <a:rPr kumimoji="0" lang="en-US" sz="2200" b="1" i="0" u="none" strike="noStrike" cap="none" spc="0" normalizeH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Garamond" panose="02020404030301010803" pitchFamily="18" charset="0"/>
                <a:sym typeface="Calibri"/>
              </a:rPr>
              <a:t>automated</a:t>
            </a:r>
            <a:r>
              <a:rPr kumimoji="0" lang="en-US" sz="22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aramond" panose="02020404030301010803" pitchFamily="18" charset="0"/>
                <a:sym typeface="Calibri"/>
              </a:rPr>
              <a:t> </a:t>
            </a:r>
            <a:r>
              <a:rPr kumimoji="0" lang="en-US" sz="2200" b="1" i="0" u="none" strike="noStrike" cap="none" spc="0" normalizeH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Garamond" panose="02020404030301010803" pitchFamily="18" charset="0"/>
                <a:sym typeface="Calibri"/>
              </a:rPr>
              <a:t>build</a:t>
            </a:r>
            <a:r>
              <a:rPr kumimoji="0" lang="en-US" sz="22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aramond" panose="02020404030301010803" pitchFamily="18" charset="0"/>
                <a:sym typeface="Calibri"/>
              </a:rPr>
              <a:t> </a:t>
            </a:r>
            <a:r>
              <a:rPr kumimoji="0" lang="en-US" sz="22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aramond" panose="02020404030301010803" pitchFamily="18" charset="0"/>
                <a:sym typeface="Calibri"/>
              </a:rPr>
              <a:t>that can execute several command-line instructions in succession.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aramond" panose="02020404030301010803" pitchFamily="18" charset="0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15072" y="2755761"/>
            <a:ext cx="10220325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  <a:cs typeface="Miriam Fixed" panose="020B0509050101010101" pitchFamily="49" charset="-79"/>
              </a:rPr>
              <a:t># Comment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baseline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Garamond" panose="02020404030301010803" pitchFamily="18" charset="0"/>
                <a:cs typeface="Miriam Fixed" panose="020B0509050101010101" pitchFamily="49" charset="-79"/>
                <a:sym typeface="Calibri"/>
              </a:rPr>
              <a:t>INSTRUCTION</a:t>
            </a:r>
            <a:r>
              <a:rPr kumimoji="0" lang="en-US" sz="2000" b="1" i="0" u="none" strike="noStrike" cap="none" spc="0" normalizeH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Garamond" panose="02020404030301010803" pitchFamily="18" charset="0"/>
                <a:cs typeface="Miriam Fixed" panose="020B0509050101010101" pitchFamily="49" charset="-79"/>
                <a:sym typeface="Calibri"/>
              </a:rPr>
              <a:t> arguments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FillTx/>
              <a:latin typeface="Garamond" panose="02020404030301010803" pitchFamily="18" charset="0"/>
              <a:cs typeface="Miriam Fixed" panose="020B0509050101010101" pitchFamily="49" charset="-79"/>
              <a:sym typeface="Calibri"/>
            </a:endParaRPr>
          </a:p>
        </p:txBody>
      </p:sp>
      <p:sp>
        <p:nvSpPr>
          <p:cNvPr id="17" name="Content Placeholder 1"/>
          <p:cNvSpPr txBox="1"/>
          <p:nvPr/>
        </p:nvSpPr>
        <p:spPr>
          <a:xfrm>
            <a:off x="0" y="0"/>
            <a:ext cx="5609775" cy="523216"/>
          </a:xfrm>
          <a:prstGeom prst="rect">
            <a:avLst/>
          </a:prstGeom>
          <a:solidFill>
            <a:srgbClr val="0070C0"/>
          </a:solidFill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60958" tIns="60958" rIns="60958" bIns="60958">
            <a:spAutoFit/>
          </a:bodyPr>
          <a:lstStyle>
            <a:lvl1pPr indent="609584" defTabSz="914378">
              <a:spcBef>
                <a:spcPts val="800"/>
              </a:spcBef>
              <a:defRPr sz="2600" cap="small">
                <a:solidFill>
                  <a:srgbClr val="F2F2F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lang="en-US" b="1" dirty="0">
                <a:latin typeface="Garamond" panose="02020404030301010803" pitchFamily="18" charset="0"/>
              </a:rPr>
              <a:t>Introduction to </a:t>
            </a:r>
            <a:r>
              <a:rPr lang="en-US" b="1" dirty="0" err="1">
                <a:latin typeface="Garamond" panose="02020404030301010803" pitchFamily="18" charset="0"/>
              </a:rPr>
              <a:t>dockerfile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18" name="Rectángulo 6"/>
          <p:cNvSpPr/>
          <p:nvPr/>
        </p:nvSpPr>
        <p:spPr>
          <a:xfrm>
            <a:off x="8747768" y="6320153"/>
            <a:ext cx="3447011" cy="5569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39" y="322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278"/>
                </a:lnTo>
                <a:lnTo>
                  <a:pt x="13439" y="322"/>
                </a:lnTo>
                <a:close/>
              </a:path>
            </a:pathLst>
          </a:custGeom>
          <a:solidFill>
            <a:srgbClr val="0070C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" name="Group 18"/>
          <p:cNvGrpSpPr/>
          <p:nvPr/>
        </p:nvGrpSpPr>
        <p:grpSpPr>
          <a:xfrm>
            <a:off x="10331355" y="6316707"/>
            <a:ext cx="1861153" cy="555251"/>
            <a:chOff x="9523412" y="6029866"/>
            <a:chExt cx="1871091" cy="525780"/>
          </a:xfrm>
        </p:grpSpPr>
        <p:sp>
          <p:nvSpPr>
            <p:cNvPr id="20" name="object 10"/>
            <p:cNvSpPr/>
            <p:nvPr/>
          </p:nvSpPr>
          <p:spPr>
            <a:xfrm>
              <a:off x="9523412" y="6138070"/>
              <a:ext cx="1763268" cy="4175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2"/>
            <p:cNvSpPr/>
            <p:nvPr/>
          </p:nvSpPr>
          <p:spPr>
            <a:xfrm>
              <a:off x="11178857" y="6029866"/>
              <a:ext cx="215646" cy="2164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71" y="3692992"/>
            <a:ext cx="10847969" cy="1793408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6836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0681666" y="6318409"/>
            <a:ext cx="1347065" cy="526253"/>
            <a:chOff x="9523412" y="6029866"/>
            <a:chExt cx="1871091" cy="525780"/>
          </a:xfrm>
        </p:grpSpPr>
        <p:sp>
          <p:nvSpPr>
            <p:cNvPr id="14" name="object 10"/>
            <p:cNvSpPr/>
            <p:nvPr/>
          </p:nvSpPr>
          <p:spPr>
            <a:xfrm>
              <a:off x="9523412" y="6138070"/>
              <a:ext cx="1763268" cy="4175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2"/>
            <p:cNvSpPr/>
            <p:nvPr/>
          </p:nvSpPr>
          <p:spPr>
            <a:xfrm>
              <a:off x="11178857" y="6029866"/>
              <a:ext cx="215646" cy="2164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06993" y="1018425"/>
            <a:ext cx="10501313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70C0"/>
                </a:solidFill>
                <a:latin typeface="Garamond" panose="02020404030301010803" pitchFamily="18" charset="0"/>
              </a:rPr>
              <a:t>ENV</a:t>
            </a:r>
            <a:r>
              <a:rPr lang="en-US" sz="2200" dirty="0">
                <a:latin typeface="Garamond" panose="02020404030301010803" pitchFamily="18" charset="0"/>
              </a:rPr>
              <a:t>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- can be used to declare variables. The declared variables can be used in Dockerfile either with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cs typeface="Miriam Fixed" panose="020B0509050101010101" pitchFamily="49" charset="-79"/>
              </a:rPr>
              <a:t>$</a:t>
            </a: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cs typeface="Miriam Fixed" panose="020B0509050101010101" pitchFamily="49" charset="-79"/>
              </a:rPr>
              <a:t>variable_name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cs typeface="Miriam Fixed" panose="020B0509050101010101" pitchFamily="49" charset="-79"/>
              </a:rPr>
              <a:t>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or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cs typeface="Miriam Fixed" panose="020B0509050101010101" pitchFamily="49" charset="-79"/>
              </a:rPr>
              <a:t>${</a:t>
            </a: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cs typeface="Miriam Fixed" panose="020B0509050101010101" pitchFamily="49" charset="-79"/>
              </a:rPr>
              <a:t>variable_name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cs typeface="Miriam Fixed" panose="020B0509050101010101" pitchFamily="49" charset="-79"/>
              </a:rPr>
              <a:t>}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Garamond" panose="02020404030301010803" pitchFamily="18" charset="0"/>
              <a:cs typeface="Miriam Fixed" panose="020B0509050101010101" pitchFamily="49" charset="-79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06906" y="1873632"/>
            <a:ext cx="9810037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Miriam Fixed" panose="020B0509050101010101" pitchFamily="49" charset="-79"/>
                <a:cs typeface="Miriam Fixed" panose="020B0509050101010101" pitchFamily="49" charset="-79"/>
                <a:sym typeface="Calibri"/>
              </a:rPr>
              <a:t>ENV</a:t>
            </a:r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Miriam Fixed" panose="020B0509050101010101" pitchFamily="49" charset="-79"/>
                <a:cs typeface="Miriam Fixed" panose="020B0509050101010101" pitchFamily="49" charset="-79"/>
                <a:sym typeface="Calibri"/>
              </a:rPr>
              <a:t> </a:t>
            </a:r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riam Fixed" panose="020B0509050101010101" pitchFamily="49" charset="-79"/>
                <a:cs typeface="Miriam Fixed" panose="020B0509050101010101" pitchFamily="49" charset="-79"/>
                <a:sym typeface="Calibri"/>
              </a:rPr>
              <a:t>foo /bar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baseline="0" dirty="0">
                <a:solidFill>
                  <a:srgbClr val="C00000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WORKDIR</a:t>
            </a:r>
            <a:r>
              <a:rPr lang="en-US" dirty="0">
                <a:solidFill>
                  <a:srgbClr val="C00000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en-US" dirty="0">
                <a:latin typeface="Miriam Fixed" panose="020B0509050101010101" pitchFamily="49" charset="-79"/>
                <a:cs typeface="Miriam Fixed" panose="020B0509050101010101" pitchFamily="49" charset="-79"/>
              </a:rPr>
              <a:t>$foo  #WORKDIR /bar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06992" y="2666474"/>
            <a:ext cx="10501313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 smtClean="0">
                <a:solidFill>
                  <a:srgbClr val="0070C0"/>
                </a:solidFill>
                <a:latin typeface="Garamond" panose="02020404030301010803" pitchFamily="18" charset="0"/>
                <a:cs typeface="Miriam Fixed" panose="020B0509050101010101" pitchFamily="49" charset="-79"/>
              </a:rPr>
              <a:t>FROM</a:t>
            </a:r>
            <a:r>
              <a:rPr lang="en-US" sz="2200" dirty="0" smtClean="0">
                <a:latin typeface="Garamond" panose="02020404030301010803" pitchFamily="18" charset="0"/>
              </a:rPr>
              <a:t> </a:t>
            </a: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- initializes a new build stage and sets the Base Image for subsequent instructions. A valid Dockerfile must start with a </a:t>
            </a: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cs typeface="Miriam Fixed" panose="020B0509050101010101" pitchFamily="49" charset="-79"/>
              </a:rPr>
              <a:t>FROM</a:t>
            </a: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instruction. 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Garamond" panose="02020404030301010803" pitchFamily="18" charset="0"/>
              <a:cs typeface="Miriam Fixed" panose="020B0509050101010101" pitchFamily="49" charset="-79"/>
              <a:sym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06906" y="3522189"/>
            <a:ext cx="9810037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FROM</a:t>
            </a:r>
            <a:r>
              <a:rPr lang="en-US" dirty="0">
                <a:solidFill>
                  <a:srgbClr val="C00000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en-US" dirty="0">
                <a:latin typeface="Miriam Fixed" panose="020B0509050101010101" pitchFamily="49" charset="-79"/>
                <a:cs typeface="Miriam Fixed" panose="020B0509050101010101" pitchFamily="49" charset="-79"/>
              </a:rPr>
              <a:t>&lt;image&gt;[:&lt;tag&gt;]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Miriam Fixed" panose="020B0509050101010101" pitchFamily="49" charset="-79"/>
                <a:cs typeface="Miriam Fixed" panose="020B0509050101010101" pitchFamily="49" charset="-79"/>
                <a:sym typeface="Calibri"/>
              </a:rPr>
              <a:t>FROM</a:t>
            </a:r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Miriam Fixed" panose="020B0509050101010101" pitchFamily="49" charset="-79"/>
                <a:cs typeface="Miriam Fixed" panose="020B0509050101010101" pitchFamily="49" charset="-79"/>
                <a:sym typeface="Calibri"/>
              </a:rPr>
              <a:t> </a:t>
            </a:r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riam Fixed" panose="020B0509050101010101" pitchFamily="49" charset="-79"/>
                <a:cs typeface="Miriam Fixed" panose="020B0509050101010101" pitchFamily="49" charset="-79"/>
                <a:sym typeface="Calibri"/>
              </a:rPr>
              <a:t>ubuntu:16.04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15072" y="4263993"/>
            <a:ext cx="10501313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70C0"/>
                </a:solidFill>
                <a:latin typeface="Garamond" panose="02020404030301010803" pitchFamily="18" charset="0"/>
                <a:cs typeface="Miriam Fixed" panose="020B0509050101010101" pitchFamily="49" charset="-79"/>
              </a:rPr>
              <a:t>RUN</a:t>
            </a:r>
            <a:r>
              <a:rPr lang="en-US" sz="2200" dirty="0">
                <a:latin typeface="Garamond" panose="02020404030301010803" pitchFamily="18" charset="0"/>
              </a:rPr>
              <a:t>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– execute commands in a new layer on top of the current image and commit the results. The resulting committed image will be used for next step in the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cs typeface="Miriam Fixed" panose="020B0509050101010101" pitchFamily="49" charset="-79"/>
              </a:rPr>
              <a:t>Dockerfile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Garamond" panose="02020404030301010803" pitchFamily="18" charset="0"/>
              <a:cs typeface="Miriam Fixed" panose="020B0509050101010101" pitchFamily="49" charset="-79"/>
              <a:sym typeface="Calibri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6906" y="5057130"/>
            <a:ext cx="9810037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Miriam Fixed" panose="020B0509050101010101" pitchFamily="49" charset="-79"/>
                <a:cs typeface="Miriam Fixed" panose="020B0509050101010101" pitchFamily="49" charset="-79"/>
              </a:rPr>
              <a:t>RUN &lt;command&gt;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rgbClr val="C00000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RUN</a:t>
            </a:r>
            <a:r>
              <a:rPr lang="en-US" dirty="0">
                <a:solidFill>
                  <a:srgbClr val="C00000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en-US" dirty="0">
                <a:latin typeface="Miriam Fixed" panose="020B0509050101010101" pitchFamily="49" charset="-79"/>
                <a:cs typeface="Miriam Fixed" panose="020B0509050101010101" pitchFamily="49" charset="-79"/>
              </a:rPr>
              <a:t>[“executable”, “param1”, “param2”]</a:t>
            </a:r>
          </a:p>
        </p:txBody>
      </p:sp>
      <p:sp>
        <p:nvSpPr>
          <p:cNvPr id="19" name="Content Placeholder 1"/>
          <p:cNvSpPr txBox="1"/>
          <p:nvPr/>
        </p:nvSpPr>
        <p:spPr>
          <a:xfrm>
            <a:off x="0" y="0"/>
            <a:ext cx="5609775" cy="523216"/>
          </a:xfrm>
          <a:prstGeom prst="rect">
            <a:avLst/>
          </a:prstGeom>
          <a:solidFill>
            <a:srgbClr val="0070C0"/>
          </a:solidFill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60958" tIns="60958" rIns="60958" bIns="60958">
            <a:spAutoFit/>
          </a:bodyPr>
          <a:lstStyle>
            <a:lvl1pPr indent="609584" defTabSz="914378">
              <a:spcBef>
                <a:spcPts val="800"/>
              </a:spcBef>
              <a:defRPr sz="2600" cap="small">
                <a:solidFill>
                  <a:srgbClr val="F2F2F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lang="en-US" b="1" dirty="0">
                <a:latin typeface="Garamond" panose="02020404030301010803" pitchFamily="18" charset="0"/>
              </a:rPr>
              <a:t>Dockerfile Instructions</a:t>
            </a:r>
          </a:p>
        </p:txBody>
      </p:sp>
      <p:sp>
        <p:nvSpPr>
          <p:cNvPr id="20" name="Rectángulo 6"/>
          <p:cNvSpPr/>
          <p:nvPr/>
        </p:nvSpPr>
        <p:spPr>
          <a:xfrm>
            <a:off x="8747768" y="6320153"/>
            <a:ext cx="3447011" cy="5569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39" y="322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278"/>
                </a:lnTo>
                <a:lnTo>
                  <a:pt x="13439" y="322"/>
                </a:lnTo>
                <a:close/>
              </a:path>
            </a:pathLst>
          </a:custGeom>
          <a:solidFill>
            <a:srgbClr val="0070C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" name="Group 20"/>
          <p:cNvGrpSpPr/>
          <p:nvPr/>
        </p:nvGrpSpPr>
        <p:grpSpPr>
          <a:xfrm>
            <a:off x="10331355" y="6316707"/>
            <a:ext cx="1861153" cy="555251"/>
            <a:chOff x="9523412" y="6029866"/>
            <a:chExt cx="1871091" cy="525780"/>
          </a:xfrm>
        </p:grpSpPr>
        <p:sp>
          <p:nvSpPr>
            <p:cNvPr id="25" name="object 10"/>
            <p:cNvSpPr/>
            <p:nvPr/>
          </p:nvSpPr>
          <p:spPr>
            <a:xfrm>
              <a:off x="9523412" y="6138070"/>
              <a:ext cx="1763268" cy="4175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2"/>
            <p:cNvSpPr/>
            <p:nvPr/>
          </p:nvSpPr>
          <p:spPr>
            <a:xfrm>
              <a:off x="11178857" y="6029866"/>
              <a:ext cx="215646" cy="2164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8964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0681666" y="6318409"/>
            <a:ext cx="1347065" cy="526253"/>
            <a:chOff x="9523412" y="6029866"/>
            <a:chExt cx="1871091" cy="525780"/>
          </a:xfrm>
        </p:grpSpPr>
        <p:sp>
          <p:nvSpPr>
            <p:cNvPr id="14" name="object 10"/>
            <p:cNvSpPr/>
            <p:nvPr/>
          </p:nvSpPr>
          <p:spPr>
            <a:xfrm>
              <a:off x="9523412" y="6138070"/>
              <a:ext cx="1763268" cy="4175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2"/>
            <p:cNvSpPr/>
            <p:nvPr/>
          </p:nvSpPr>
          <p:spPr>
            <a:xfrm>
              <a:off x="11178857" y="6029866"/>
              <a:ext cx="215646" cy="2164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9717" y="835394"/>
            <a:ext cx="10501313" cy="11079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70C0"/>
                </a:solidFill>
                <a:latin typeface="Garamond" panose="02020404030301010803" pitchFamily="18" charset="0"/>
                <a:cs typeface="Miriam Fixed" panose="020B0509050101010101" pitchFamily="49" charset="-79"/>
              </a:rPr>
              <a:t>CMD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cs typeface="Miriam Fixed" panose="020B0509050101010101" pitchFamily="49" charset="-79"/>
              </a:rPr>
              <a:t>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- the main purpose of a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cs typeface="Miriam Fixed" panose="020B0509050101010101" pitchFamily="49" charset="-79"/>
              </a:rPr>
              <a:t>CMD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is to provide defaults for an executing container. There can only be one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cs typeface="Miriam Fixed" panose="020B0509050101010101" pitchFamily="49" charset="-79"/>
              </a:rPr>
              <a:t>CMD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instruction in a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cs typeface="Miriam Fixed" panose="020B0509050101010101" pitchFamily="49" charset="-79"/>
              </a:rPr>
              <a:t>Dockerfile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. If you list more than one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cs typeface="Miriam Fixed" panose="020B0509050101010101" pitchFamily="49" charset="-79"/>
              </a:rPr>
              <a:t>CMD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then only the last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cs typeface="Miriam Fixed" panose="020B0509050101010101" pitchFamily="49" charset="-79"/>
              </a:rPr>
              <a:t>CMD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will take effect 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Garamond" panose="02020404030301010803" pitchFamily="18" charset="0"/>
              <a:cs typeface="Miriam Fixed" panose="020B0509050101010101" pitchFamily="49" charset="-79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47850" y="2093300"/>
            <a:ext cx="981003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Miriam Fixed" panose="020B0509050101010101" pitchFamily="49" charset="-79"/>
                <a:cs typeface="Miriam Fixed" panose="020B0509050101010101" pitchFamily="49" charset="-79"/>
                <a:sym typeface="Calibri"/>
              </a:rPr>
              <a:t>CMD</a:t>
            </a:r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riam Fixed" panose="020B0509050101010101" pitchFamily="49" charset="-79"/>
                <a:cs typeface="Miriam Fixed" panose="020B0509050101010101" pitchFamily="49" charset="-79"/>
                <a:sym typeface="Calibri"/>
              </a:rPr>
              <a:t> [“java”, “-jar”, “myservice.jar”]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9717" y="2635497"/>
            <a:ext cx="10501313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70C0"/>
                </a:solidFill>
                <a:latin typeface="Garamond" panose="02020404030301010803" pitchFamily="18" charset="0"/>
                <a:cs typeface="Miriam Fixed" panose="020B0509050101010101" pitchFamily="49" charset="-79"/>
              </a:rPr>
              <a:t>LABEL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cs typeface="Miriam Fixed" panose="020B0509050101010101" pitchFamily="49" charset="-79"/>
              </a:rPr>
              <a:t>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– adds metadata to an image. A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cs typeface="Miriam Fixed" panose="020B0509050101010101" pitchFamily="49" charset="-79"/>
              </a:rPr>
              <a:t>LABEL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is a key-value pair.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Garamond" panose="02020404030301010803" pitchFamily="18" charset="0"/>
              <a:cs typeface="Miriam Fixed" panose="020B0509050101010101" pitchFamily="49" charset="-79"/>
              <a:sym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47849" y="3197000"/>
            <a:ext cx="9810037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Miriam Fixed" panose="020B0509050101010101" pitchFamily="49" charset="-79"/>
                <a:cs typeface="Miriam Fixed" panose="020B0509050101010101" pitchFamily="49" charset="-79"/>
              </a:rPr>
              <a:t>LABEL &lt;key&gt;=&lt;value&gt;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rgbClr val="C00000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LABEL</a:t>
            </a:r>
            <a:r>
              <a:rPr lang="en-US" dirty="0">
                <a:solidFill>
                  <a:srgbClr val="C00000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en-US" dirty="0">
                <a:latin typeface="Miriam Fixed" panose="020B0509050101010101" pitchFamily="49" charset="-79"/>
                <a:cs typeface="Miriam Fixed" panose="020B0509050101010101" pitchFamily="49" charset="-79"/>
              </a:rPr>
              <a:t>version=“1.0”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rgbClr val="C00000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LABEL</a:t>
            </a:r>
            <a:r>
              <a:rPr lang="en-US" dirty="0">
                <a:solidFill>
                  <a:srgbClr val="C00000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en-US" dirty="0">
                <a:latin typeface="Miriam Fixed" panose="020B0509050101010101" pitchFamily="49" charset="-79"/>
                <a:cs typeface="Miriam Fixed" panose="020B0509050101010101" pitchFamily="49" charset="-79"/>
              </a:rPr>
              <a:t>owner=“</a:t>
            </a:r>
            <a:r>
              <a:rPr lang="en-US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john.smith</a:t>
            </a:r>
            <a:r>
              <a:rPr lang="en-US" dirty="0">
                <a:latin typeface="Miriam Fixed" panose="020B0509050101010101" pitchFamily="49" charset="-79"/>
                <a:cs typeface="Miriam Fixed" panose="020B0509050101010101" pitchFamily="49" charset="-79"/>
              </a:rPr>
              <a:t>”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06993" y="4277735"/>
            <a:ext cx="10501313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70C0"/>
                </a:solidFill>
                <a:latin typeface="Garamond" panose="02020404030301010803" pitchFamily="18" charset="0"/>
                <a:cs typeface="Miriam Fixed" panose="020B0509050101010101" pitchFamily="49" charset="-79"/>
              </a:rPr>
              <a:t>EXPOSE</a:t>
            </a:r>
            <a:r>
              <a:rPr lang="en-US" sz="2200" dirty="0">
                <a:solidFill>
                  <a:srgbClr val="0070C0"/>
                </a:solidFill>
                <a:latin typeface="Garamond" panose="02020404030301010803" pitchFamily="18" charset="0"/>
                <a:cs typeface="Miriam Fixed" panose="020B0509050101010101" pitchFamily="49" charset="-79"/>
              </a:rPr>
              <a:t>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– informs Docker that the container listens on the specified network ports at runtime.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Garamond" panose="02020404030301010803" pitchFamily="18" charset="0"/>
              <a:cs typeface="Miriam Fixed" panose="020B0509050101010101" pitchFamily="49" charset="-79"/>
              <a:sym typeface="Calibri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47848" y="5008516"/>
            <a:ext cx="9810037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Miriam Fixed" panose="020B0509050101010101" pitchFamily="49" charset="-79"/>
                <a:cs typeface="Miriam Fixed" panose="020B0509050101010101" pitchFamily="49" charset="-79"/>
              </a:rPr>
              <a:t>EXPOSE &lt;port&gt; [&lt;port&gt;…]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rgbClr val="C00000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EXPOSE</a:t>
            </a:r>
            <a:r>
              <a:rPr lang="en-US" dirty="0">
                <a:latin typeface="Miriam Fixed" panose="020B0509050101010101" pitchFamily="49" charset="-79"/>
                <a:cs typeface="Miriam Fixed" panose="020B0509050101010101" pitchFamily="49" charset="-79"/>
              </a:rPr>
              <a:t> 8080</a:t>
            </a:r>
          </a:p>
        </p:txBody>
      </p:sp>
      <p:sp>
        <p:nvSpPr>
          <p:cNvPr id="20" name="Rectángulo 6"/>
          <p:cNvSpPr/>
          <p:nvPr/>
        </p:nvSpPr>
        <p:spPr>
          <a:xfrm>
            <a:off x="8747768" y="6320153"/>
            <a:ext cx="3447011" cy="5569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39" y="322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278"/>
                </a:lnTo>
                <a:lnTo>
                  <a:pt x="13439" y="322"/>
                </a:lnTo>
                <a:close/>
              </a:path>
            </a:pathLst>
          </a:custGeom>
          <a:solidFill>
            <a:srgbClr val="0070C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" name="Group 20"/>
          <p:cNvGrpSpPr/>
          <p:nvPr/>
        </p:nvGrpSpPr>
        <p:grpSpPr>
          <a:xfrm>
            <a:off x="10331355" y="6316707"/>
            <a:ext cx="1861153" cy="555251"/>
            <a:chOff x="9523412" y="6029866"/>
            <a:chExt cx="1871091" cy="525780"/>
          </a:xfrm>
        </p:grpSpPr>
        <p:sp>
          <p:nvSpPr>
            <p:cNvPr id="25" name="object 10"/>
            <p:cNvSpPr/>
            <p:nvPr/>
          </p:nvSpPr>
          <p:spPr>
            <a:xfrm>
              <a:off x="9523412" y="6138070"/>
              <a:ext cx="1763268" cy="4175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2"/>
            <p:cNvSpPr/>
            <p:nvPr/>
          </p:nvSpPr>
          <p:spPr>
            <a:xfrm>
              <a:off x="11178857" y="6029866"/>
              <a:ext cx="215646" cy="2164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Content Placeholder 1"/>
          <p:cNvSpPr txBox="1"/>
          <p:nvPr/>
        </p:nvSpPr>
        <p:spPr>
          <a:xfrm>
            <a:off x="0" y="0"/>
            <a:ext cx="5609775" cy="523216"/>
          </a:xfrm>
          <a:prstGeom prst="rect">
            <a:avLst/>
          </a:prstGeom>
          <a:solidFill>
            <a:srgbClr val="0070C0"/>
          </a:solidFill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60958" tIns="60958" rIns="60958" bIns="60958">
            <a:spAutoFit/>
          </a:bodyPr>
          <a:lstStyle>
            <a:lvl1pPr indent="609584" defTabSz="914378">
              <a:spcBef>
                <a:spcPts val="800"/>
              </a:spcBef>
              <a:defRPr sz="2600" cap="small">
                <a:solidFill>
                  <a:srgbClr val="F2F2F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lang="en-US" b="1" dirty="0">
                <a:latin typeface="Garamond" panose="02020404030301010803" pitchFamily="18" charset="0"/>
              </a:rPr>
              <a:t>Dockerfile Instructions</a:t>
            </a:r>
          </a:p>
        </p:txBody>
      </p:sp>
    </p:spTree>
    <p:extLst>
      <p:ext uri="{BB962C8B-B14F-4D97-AF65-F5344CB8AC3E}">
        <p14:creationId xmlns:p14="http://schemas.microsoft.com/office/powerpoint/2010/main" val="183124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06993" y="1422311"/>
            <a:ext cx="10501313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70C0"/>
                </a:solidFill>
                <a:latin typeface="Garamond" panose="02020404030301010803" pitchFamily="18" charset="0"/>
                <a:cs typeface="Miriam Fixed" panose="020B0509050101010101" pitchFamily="49" charset="-79"/>
              </a:rPr>
              <a:t>ADD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cs typeface="Miriam Fixed" panose="020B0509050101010101" pitchFamily="49" charset="-79"/>
              </a:rPr>
              <a:t>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– this copies new files, directories or remote files from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cs typeface="Miriam Fixed" panose="020B0509050101010101" pitchFamily="49" charset="-79"/>
              </a:rPr>
              <a:t>&lt;</a:t>
            </a: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cs typeface="Miriam Fixed" panose="020B0509050101010101" pitchFamily="49" charset="-79"/>
              </a:rPr>
              <a:t>src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cs typeface="Miriam Fixed" panose="020B0509050101010101" pitchFamily="49" charset="-79"/>
              </a:rPr>
              <a:t>&gt;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and adds them to the </a:t>
            </a: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filesystem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of the image at the path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cs typeface="Miriam Fixed" panose="020B0509050101010101" pitchFamily="49" charset="-79"/>
              </a:rPr>
              <a:t>&lt;</a:t>
            </a: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cs typeface="Miriam Fixed" panose="020B0509050101010101" pitchFamily="49" charset="-79"/>
              </a:rPr>
              <a:t>dest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cs typeface="Miriam Fixed" panose="020B0509050101010101" pitchFamily="49" charset="-79"/>
              </a:rPr>
              <a:t>&gt;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Garamond" panose="02020404030301010803" pitchFamily="18" charset="0"/>
              <a:cs typeface="Miriam Fixed" panose="020B0509050101010101" pitchFamily="49" charset="-79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66133" y="2379688"/>
            <a:ext cx="9810037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riam Fixed" panose="020B0509050101010101" pitchFamily="49" charset="-79"/>
                <a:cs typeface="Miriam Fixed" panose="020B0509050101010101" pitchFamily="49" charset="-79"/>
                <a:sym typeface="Calibri"/>
              </a:rPr>
              <a:t>ADD &lt;</a:t>
            </a:r>
            <a:r>
              <a:rPr kumimoji="0" lang="en-US" sz="1800" b="0" i="0" u="none" strike="noStrike" cap="none" spc="0" normalizeH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riam Fixed" panose="020B0509050101010101" pitchFamily="49" charset="-79"/>
                <a:cs typeface="Miriam Fixed" panose="020B0509050101010101" pitchFamily="49" charset="-79"/>
                <a:sym typeface="Calibri"/>
              </a:rPr>
              <a:t>src</a:t>
            </a:r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riam Fixed" panose="020B0509050101010101" pitchFamily="49" charset="-79"/>
                <a:cs typeface="Miriam Fixed" panose="020B0509050101010101" pitchFamily="49" charset="-79"/>
                <a:sym typeface="Calibri"/>
              </a:rPr>
              <a:t>&gt; &lt;</a:t>
            </a:r>
            <a:r>
              <a:rPr kumimoji="0" lang="en-US" sz="1800" b="0" i="0" u="none" strike="noStrike" cap="none" spc="0" normalizeH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riam Fixed" panose="020B0509050101010101" pitchFamily="49" charset="-79"/>
                <a:cs typeface="Miriam Fixed" panose="020B0509050101010101" pitchFamily="49" charset="-79"/>
                <a:sym typeface="Calibri"/>
              </a:rPr>
              <a:t>dest</a:t>
            </a:r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riam Fixed" panose="020B0509050101010101" pitchFamily="49" charset="-79"/>
                <a:cs typeface="Miriam Fixed" panose="020B0509050101010101" pitchFamily="49" charset="-79"/>
                <a:sym typeface="Calibri"/>
              </a:rPr>
              <a:t>&gt;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Miriam Fixed" panose="020B0509050101010101" pitchFamily="49" charset="-79"/>
                <a:cs typeface="Miriam Fixed" panose="020B0509050101010101" pitchFamily="49" charset="-79"/>
                <a:sym typeface="Calibri"/>
              </a:rPr>
              <a:t>ADD</a:t>
            </a:r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Miriam Fixed" panose="020B0509050101010101" pitchFamily="49" charset="-79"/>
                <a:cs typeface="Miriam Fixed" panose="020B0509050101010101" pitchFamily="49" charset="-79"/>
                <a:sym typeface="Calibri"/>
              </a:rPr>
              <a:t> </a:t>
            </a:r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riam Fixed" panose="020B0509050101010101" pitchFamily="49" charset="-79"/>
                <a:cs typeface="Miriam Fixed" panose="020B0509050101010101" pitchFamily="49" charset="-79"/>
                <a:sym typeface="Calibri"/>
              </a:rPr>
              <a:t>pom.xml /pom.xml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06993" y="3860286"/>
            <a:ext cx="10501313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70C0"/>
                </a:solidFill>
                <a:latin typeface="Garamond" panose="02020404030301010803" pitchFamily="18" charset="0"/>
                <a:cs typeface="Miriam Fixed" panose="020B0509050101010101" pitchFamily="49" charset="-79"/>
              </a:rPr>
              <a:t>WORKDIR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– sets the working directory for any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cs typeface="Miriam Fixed" panose="020B0509050101010101" pitchFamily="49" charset="-79"/>
              </a:rPr>
              <a:t>RUN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,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cs typeface="Miriam Fixed" panose="020B0509050101010101" pitchFamily="49" charset="-79"/>
              </a:rPr>
              <a:t>CMD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,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cs typeface="Miriam Fixed" panose="020B0509050101010101" pitchFamily="49" charset="-79"/>
              </a:rPr>
              <a:t>ENTRYPOINT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and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cs typeface="Miriam Fixed" panose="020B0509050101010101" pitchFamily="49" charset="-79"/>
              </a:rPr>
              <a:t>ADD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instructions that follow it in the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cs typeface="Miriam Fixed" panose="020B0509050101010101" pitchFamily="49" charset="-79"/>
              </a:rPr>
              <a:t>Dockerfile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.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Garamond" panose="02020404030301010803" pitchFamily="18" charset="0"/>
              <a:cs typeface="Miriam Fixed" panose="020B0509050101010101" pitchFamily="49" charset="-79"/>
              <a:sym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66132" y="4836111"/>
            <a:ext cx="9810037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Miriam Fixed" panose="020B0509050101010101" pitchFamily="49" charset="-79"/>
                <a:cs typeface="Miriam Fixed" panose="020B0509050101010101" pitchFamily="49" charset="-79"/>
              </a:rPr>
              <a:t>WORKDIR /a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rgbClr val="C00000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RUN</a:t>
            </a:r>
            <a:r>
              <a:rPr lang="en-US" dirty="0">
                <a:solidFill>
                  <a:srgbClr val="C00000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en-US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pwd</a:t>
            </a:r>
            <a:r>
              <a:rPr lang="en-US" dirty="0">
                <a:latin typeface="Miriam Fixed" panose="020B0509050101010101" pitchFamily="49" charset="-79"/>
                <a:cs typeface="Miriam Fixed" panose="020B0509050101010101" pitchFamily="49" charset="-79"/>
              </a:rPr>
              <a:t>  # will print /a</a:t>
            </a:r>
          </a:p>
        </p:txBody>
      </p:sp>
      <p:sp>
        <p:nvSpPr>
          <p:cNvPr id="19" name="Rectángulo 6"/>
          <p:cNvSpPr/>
          <p:nvPr/>
        </p:nvSpPr>
        <p:spPr>
          <a:xfrm>
            <a:off x="8747768" y="6320153"/>
            <a:ext cx="3447011" cy="5569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39" y="322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278"/>
                </a:lnTo>
                <a:lnTo>
                  <a:pt x="13439" y="322"/>
                </a:lnTo>
                <a:close/>
              </a:path>
            </a:pathLst>
          </a:custGeom>
          <a:solidFill>
            <a:srgbClr val="0070C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0" name="Group 19"/>
          <p:cNvGrpSpPr/>
          <p:nvPr/>
        </p:nvGrpSpPr>
        <p:grpSpPr>
          <a:xfrm>
            <a:off x="10331355" y="6316707"/>
            <a:ext cx="1861153" cy="555251"/>
            <a:chOff x="9523412" y="6029866"/>
            <a:chExt cx="1871091" cy="525780"/>
          </a:xfrm>
        </p:grpSpPr>
        <p:sp>
          <p:nvSpPr>
            <p:cNvPr id="21" name="object 10"/>
            <p:cNvSpPr/>
            <p:nvPr/>
          </p:nvSpPr>
          <p:spPr>
            <a:xfrm>
              <a:off x="9523412" y="6138070"/>
              <a:ext cx="1763268" cy="4175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2"/>
            <p:cNvSpPr/>
            <p:nvPr/>
          </p:nvSpPr>
          <p:spPr>
            <a:xfrm>
              <a:off x="11178857" y="6029866"/>
              <a:ext cx="215646" cy="2164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Content Placeholder 1"/>
          <p:cNvSpPr txBox="1"/>
          <p:nvPr/>
        </p:nvSpPr>
        <p:spPr>
          <a:xfrm>
            <a:off x="0" y="0"/>
            <a:ext cx="5609775" cy="523216"/>
          </a:xfrm>
          <a:prstGeom prst="rect">
            <a:avLst/>
          </a:prstGeom>
          <a:solidFill>
            <a:srgbClr val="0070C0"/>
          </a:solidFill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60958" tIns="60958" rIns="60958" bIns="60958">
            <a:spAutoFit/>
          </a:bodyPr>
          <a:lstStyle>
            <a:lvl1pPr indent="609584" defTabSz="914378">
              <a:spcBef>
                <a:spcPts val="800"/>
              </a:spcBef>
              <a:defRPr sz="2600" cap="small">
                <a:solidFill>
                  <a:srgbClr val="F2F2F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lang="en-US" b="1" dirty="0">
                <a:latin typeface="Garamond" panose="02020404030301010803" pitchFamily="18" charset="0"/>
              </a:rPr>
              <a:t>Dockerfile Instructions</a:t>
            </a:r>
          </a:p>
        </p:txBody>
      </p:sp>
    </p:spTree>
    <p:extLst>
      <p:ext uri="{BB962C8B-B14F-4D97-AF65-F5344CB8AC3E}">
        <p14:creationId xmlns:p14="http://schemas.microsoft.com/office/powerpoint/2010/main" val="100173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17085" y="1038076"/>
            <a:ext cx="7288691" cy="4832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70C0"/>
                </a:solidFill>
                <a:latin typeface="Garamond" panose="02020404030301010803" pitchFamily="18" charset="0"/>
                <a:cs typeface="Miriam Fixed" panose="020B0509050101010101" pitchFamily="49" charset="-79"/>
              </a:rPr>
              <a:t>Use a .</a:t>
            </a:r>
            <a:r>
              <a:rPr lang="en-US" sz="2200" b="1" dirty="0" err="1">
                <a:solidFill>
                  <a:srgbClr val="0070C0"/>
                </a:solidFill>
                <a:latin typeface="Garamond" panose="02020404030301010803" pitchFamily="18" charset="0"/>
                <a:cs typeface="Miriam Fixed" panose="020B0509050101010101" pitchFamily="49" charset="-79"/>
              </a:rPr>
              <a:t>dockerignore</a:t>
            </a:r>
            <a:r>
              <a:rPr lang="en-US" sz="2200" b="1" dirty="0">
                <a:solidFill>
                  <a:srgbClr val="0070C0"/>
                </a:solidFill>
                <a:latin typeface="Garamond" panose="02020404030301010803" pitchFamily="18" charset="0"/>
                <a:cs typeface="Miriam Fixed" panose="020B0509050101010101" pitchFamily="49" charset="-79"/>
              </a:rPr>
              <a:t> </a:t>
            </a:r>
            <a:r>
              <a:rPr lang="en-US" sz="2200" b="1" dirty="0" smtClean="0">
                <a:solidFill>
                  <a:srgbClr val="0070C0"/>
                </a:solidFill>
                <a:latin typeface="Garamond" panose="02020404030301010803" pitchFamily="18" charset="0"/>
                <a:cs typeface="Miriam Fixed" panose="020B0509050101010101" pitchFamily="49" charset="-79"/>
              </a:rPr>
              <a:t>file </a:t>
            </a:r>
            <a:r>
              <a:rPr lang="mr-IN" sz="2200" dirty="0" smtClean="0">
                <a:latin typeface="Garamond" panose="02020404030301010803" pitchFamily="18" charset="0"/>
              </a:rPr>
              <a:t>–</a:t>
            </a:r>
            <a:r>
              <a:rPr lang="en-US" sz="2200" dirty="0" smtClean="0">
                <a:latin typeface="Garamond" panose="02020404030301010803" pitchFamily="18" charset="0"/>
              </a:rPr>
              <a:t> </a:t>
            </a:r>
            <a:r>
              <a:rPr lang="en-US" sz="2200" dirty="0">
                <a:latin typeface="Garamond" panose="02020404030301010803" pitchFamily="18" charset="0"/>
              </a:rPr>
              <a:t>to exclude files or directories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70C0"/>
                </a:solidFill>
                <a:latin typeface="Garamond" panose="02020404030301010803" pitchFamily="18" charset="0"/>
                <a:cs typeface="Miriam Fixed" panose="020B0509050101010101" pitchFamily="49" charset="-79"/>
              </a:rPr>
              <a:t>Containers should be </a:t>
            </a:r>
            <a:r>
              <a:rPr lang="en-US" sz="2200" b="1" dirty="0" smtClean="0">
                <a:solidFill>
                  <a:srgbClr val="0070C0"/>
                </a:solidFill>
                <a:latin typeface="Garamond" panose="02020404030301010803" pitchFamily="18" charset="0"/>
                <a:cs typeface="Miriam Fixed" panose="020B0509050101010101" pitchFamily="49" charset="-79"/>
              </a:rPr>
              <a:t>immutable </a:t>
            </a:r>
            <a:r>
              <a:rPr lang="mr-IN" sz="2200" dirty="0">
                <a:latin typeface="Garamond" panose="02020404030301010803" pitchFamily="18" charset="0"/>
              </a:rPr>
              <a:t>–</a:t>
            </a:r>
            <a:r>
              <a:rPr lang="en-US" sz="2200" dirty="0">
                <a:latin typeface="Garamond" panose="02020404030301010803" pitchFamily="18" charset="0"/>
              </a:rPr>
              <a:t> run and destroy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 smtClean="0">
                <a:solidFill>
                  <a:srgbClr val="0070C0"/>
                </a:solidFill>
                <a:latin typeface="Garamond" panose="02020404030301010803" pitchFamily="18" charset="0"/>
                <a:cs typeface="Miriam Fixed" panose="020B0509050101010101" pitchFamily="49" charset="-79"/>
              </a:rPr>
              <a:t>Avoid </a:t>
            </a:r>
            <a:r>
              <a:rPr lang="en-US" sz="2200" b="1" dirty="0">
                <a:solidFill>
                  <a:srgbClr val="0070C0"/>
                </a:solidFill>
                <a:latin typeface="Garamond" panose="02020404030301010803" pitchFamily="18" charset="0"/>
                <a:cs typeface="Miriam Fixed" panose="020B0509050101010101" pitchFamily="49" charset="-79"/>
              </a:rPr>
              <a:t>installing unnecessary </a:t>
            </a:r>
            <a:r>
              <a:rPr lang="en-US" sz="2200" b="1" dirty="0" smtClean="0">
                <a:solidFill>
                  <a:srgbClr val="0070C0"/>
                </a:solidFill>
                <a:latin typeface="Garamond" panose="02020404030301010803" pitchFamily="18" charset="0"/>
                <a:cs typeface="Miriam Fixed" panose="020B0509050101010101" pitchFamily="49" charset="-79"/>
              </a:rPr>
              <a:t>packages </a:t>
            </a:r>
            <a:r>
              <a:rPr lang="mr-IN" sz="2200" dirty="0">
                <a:latin typeface="Garamond" panose="02020404030301010803" pitchFamily="18" charset="0"/>
              </a:rPr>
              <a:t>–</a:t>
            </a:r>
            <a:r>
              <a:rPr lang="en-US" sz="2200" dirty="0">
                <a:latin typeface="Garamond" panose="02020404030301010803" pitchFamily="18" charset="0"/>
              </a:rPr>
              <a:t> to reduce dependency, build size and time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70C0"/>
                </a:solidFill>
                <a:latin typeface="Garamond" panose="02020404030301010803" pitchFamily="18" charset="0"/>
                <a:cs typeface="Miriam Fixed" panose="020B0509050101010101" pitchFamily="49" charset="-79"/>
              </a:rPr>
              <a:t>Sort multi-line </a:t>
            </a:r>
            <a:r>
              <a:rPr lang="en-US" sz="2200" b="1" dirty="0" smtClean="0">
                <a:solidFill>
                  <a:srgbClr val="0070C0"/>
                </a:solidFill>
                <a:latin typeface="Garamond" panose="02020404030301010803" pitchFamily="18" charset="0"/>
                <a:cs typeface="Miriam Fixed" panose="020B0509050101010101" pitchFamily="49" charset="-79"/>
              </a:rPr>
              <a:t>arguments </a:t>
            </a:r>
            <a:r>
              <a:rPr lang="mr-IN" sz="2200" dirty="0">
                <a:latin typeface="Garamond" panose="02020404030301010803" pitchFamily="18" charset="0"/>
              </a:rPr>
              <a:t>–</a:t>
            </a:r>
            <a:r>
              <a:rPr lang="en-US" sz="2200" dirty="0">
                <a:latin typeface="Garamond" panose="02020404030301010803" pitchFamily="18" charset="0"/>
              </a:rPr>
              <a:t> to avoid duplication of packages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 smtClean="0">
                <a:solidFill>
                  <a:srgbClr val="0070C0"/>
                </a:solidFill>
                <a:latin typeface="Garamond" panose="02020404030301010803" pitchFamily="18" charset="0"/>
                <a:cs typeface="Miriam Fixed" panose="020B0509050101010101" pitchFamily="49" charset="-79"/>
              </a:rPr>
              <a:t>Build Cache </a:t>
            </a:r>
            <a:r>
              <a:rPr lang="mr-IN" sz="2200" dirty="0">
                <a:latin typeface="Garamond" panose="02020404030301010803" pitchFamily="18" charset="0"/>
              </a:rPr>
              <a:t>–</a:t>
            </a:r>
            <a:r>
              <a:rPr lang="en-US" sz="2200" dirty="0">
                <a:latin typeface="Garamond" panose="02020404030301010803" pitchFamily="18" charset="0"/>
              </a:rPr>
              <a:t> </a:t>
            </a:r>
            <a:r>
              <a:rPr lang="en-US" sz="2200" dirty="0" smtClean="0">
                <a:latin typeface="Garamond" panose="02020404030301010803" pitchFamily="18" charset="0"/>
              </a:rPr>
              <a:t>disable build cache to make new image for every build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70C0"/>
                </a:solidFill>
                <a:latin typeface="Garamond" panose="02020404030301010803" pitchFamily="18" charset="0"/>
                <a:cs typeface="Miriam Fixed" panose="020B0509050101010101" pitchFamily="49" charset="-79"/>
              </a:rPr>
              <a:t>Build </a:t>
            </a:r>
            <a:r>
              <a:rPr lang="en-US" sz="2200" b="1" dirty="0" smtClean="0">
                <a:solidFill>
                  <a:srgbClr val="0070C0"/>
                </a:solidFill>
                <a:latin typeface="Garamond" panose="02020404030301010803" pitchFamily="18" charset="0"/>
                <a:cs typeface="Miriam Fixed" panose="020B0509050101010101" pitchFamily="49" charset="-79"/>
              </a:rPr>
              <a:t>Every Time</a:t>
            </a:r>
            <a:r>
              <a:rPr lang="mr-IN" sz="2200" dirty="0" smtClean="0">
                <a:latin typeface="Garamond" panose="02020404030301010803" pitchFamily="18" charset="0"/>
              </a:rPr>
              <a:t>–</a:t>
            </a:r>
            <a:r>
              <a:rPr lang="en-US" sz="2200" dirty="0" smtClean="0">
                <a:latin typeface="Garamond" panose="02020404030301010803" pitchFamily="18" charset="0"/>
              </a:rPr>
              <a:t> to reuse previous builds latest for debugging or 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70C0"/>
                </a:solidFill>
                <a:latin typeface="Garamond" panose="02020404030301010803" pitchFamily="18" charset="0"/>
                <a:cs typeface="Miriam Fixed" panose="020B0509050101010101" pitchFamily="49" charset="-79"/>
              </a:rPr>
              <a:t>Build variables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70C0"/>
                </a:solidFill>
                <a:latin typeface="Garamond" panose="02020404030301010803" pitchFamily="18" charset="0"/>
                <a:cs typeface="Miriam Fixed" panose="020B0509050101010101" pitchFamily="49" charset="-79"/>
              </a:rPr>
              <a:t>RUN-only environment variables </a:t>
            </a:r>
            <a:r>
              <a:rPr lang="en-US" sz="2200" dirty="0">
                <a:latin typeface="Garamond" panose="02020404030301010803" pitchFamily="18" charset="0"/>
              </a:rPr>
              <a:t>- </a:t>
            </a:r>
            <a:r>
              <a:rPr lang="en-US" sz="2200" dirty="0" smtClean="0">
                <a:latin typeface="Garamond" panose="02020404030301010803" pitchFamily="18" charset="0"/>
              </a:rPr>
              <a:t>need </a:t>
            </a:r>
            <a:r>
              <a:rPr lang="en-US" sz="2200" dirty="0">
                <a:latin typeface="Garamond" panose="02020404030301010803" pitchFamily="18" charset="0"/>
              </a:rPr>
              <a:t>an environment variable set during a RUN </a:t>
            </a:r>
            <a:r>
              <a:rPr lang="en-US" sz="2200" dirty="0" smtClean="0">
                <a:latin typeface="Garamond" panose="02020404030301010803" pitchFamily="18" charset="0"/>
              </a:rPr>
              <a:t>block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70C0"/>
                </a:solidFill>
                <a:latin typeface="Garamond" panose="02020404030301010803" pitchFamily="18" charset="0"/>
                <a:cs typeface="Miriam Fixed" panose="020B0509050101010101" pitchFamily="49" charset="-79"/>
              </a:rPr>
              <a:t>One container, One responsibility, One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70C0"/>
                </a:solidFill>
                <a:latin typeface="Garamond" panose="02020404030301010803" pitchFamily="18" charset="0"/>
                <a:cs typeface="Miriam Fixed" panose="020B0509050101010101" pitchFamily="49" charset="-79"/>
              </a:rPr>
              <a:t>Store share data in </a:t>
            </a:r>
            <a:r>
              <a:rPr lang="en-US" sz="2200" b="1" dirty="0" smtClean="0">
                <a:solidFill>
                  <a:srgbClr val="0070C0"/>
                </a:solidFill>
                <a:latin typeface="Garamond" panose="02020404030301010803" pitchFamily="18" charset="0"/>
                <a:cs typeface="Miriam Fixed" panose="020B0509050101010101" pitchFamily="49" charset="-79"/>
              </a:rPr>
              <a:t>volumes</a:t>
            </a:r>
            <a:endParaRPr lang="en-US" sz="2200" dirty="0">
              <a:latin typeface="Garamond" panose="02020404030301010803" pitchFamily="18" charset="0"/>
            </a:endParaRPr>
          </a:p>
        </p:txBody>
      </p:sp>
      <p:sp>
        <p:nvSpPr>
          <p:cNvPr id="19" name="Rectángulo 6"/>
          <p:cNvSpPr/>
          <p:nvPr/>
        </p:nvSpPr>
        <p:spPr>
          <a:xfrm>
            <a:off x="8747768" y="6320153"/>
            <a:ext cx="3447011" cy="5569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39" y="322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278"/>
                </a:lnTo>
                <a:lnTo>
                  <a:pt x="13439" y="322"/>
                </a:lnTo>
                <a:close/>
              </a:path>
            </a:pathLst>
          </a:custGeom>
          <a:solidFill>
            <a:srgbClr val="0070C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0" name="Group 19"/>
          <p:cNvGrpSpPr/>
          <p:nvPr/>
        </p:nvGrpSpPr>
        <p:grpSpPr>
          <a:xfrm>
            <a:off x="10331355" y="6316707"/>
            <a:ext cx="1861153" cy="555251"/>
            <a:chOff x="9523412" y="6029866"/>
            <a:chExt cx="1871091" cy="525780"/>
          </a:xfrm>
        </p:grpSpPr>
        <p:sp>
          <p:nvSpPr>
            <p:cNvPr id="21" name="object 10"/>
            <p:cNvSpPr/>
            <p:nvPr/>
          </p:nvSpPr>
          <p:spPr>
            <a:xfrm>
              <a:off x="9523412" y="6138070"/>
              <a:ext cx="1763268" cy="4175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2"/>
            <p:cNvSpPr/>
            <p:nvPr/>
          </p:nvSpPr>
          <p:spPr>
            <a:xfrm>
              <a:off x="11178857" y="6029866"/>
              <a:ext cx="215646" cy="2164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Content Placeholder 1"/>
          <p:cNvSpPr txBox="1"/>
          <p:nvPr/>
        </p:nvSpPr>
        <p:spPr>
          <a:xfrm>
            <a:off x="0" y="0"/>
            <a:ext cx="7115175" cy="523216"/>
          </a:xfrm>
          <a:prstGeom prst="rect">
            <a:avLst/>
          </a:prstGeom>
          <a:solidFill>
            <a:srgbClr val="0070C0"/>
          </a:solidFill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60958" tIns="60958" rIns="60958" bIns="60958">
            <a:spAutoFit/>
          </a:bodyPr>
          <a:lstStyle>
            <a:lvl1pPr indent="609584" defTabSz="914378">
              <a:spcBef>
                <a:spcPts val="800"/>
              </a:spcBef>
              <a:defRPr sz="2600" cap="small">
                <a:solidFill>
                  <a:srgbClr val="F2F2F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lang="en-US" b="1">
                <a:latin typeface="Garamond" panose="02020404030301010803" pitchFamily="18" charset="0"/>
              </a:rPr>
              <a:t>Best Practices for writing </a:t>
            </a:r>
            <a:r>
              <a:rPr lang="en-US" b="1" dirty="0" err="1">
                <a:latin typeface="Garamond" panose="02020404030301010803" pitchFamily="18" charset="0"/>
              </a:rPr>
              <a:t>Dockerfiles</a:t>
            </a:r>
            <a:endParaRPr lang="en-US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22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0681666" y="6318409"/>
            <a:ext cx="1347065" cy="526253"/>
            <a:chOff x="9523412" y="6029866"/>
            <a:chExt cx="1871091" cy="525780"/>
          </a:xfrm>
        </p:grpSpPr>
        <p:sp>
          <p:nvSpPr>
            <p:cNvPr id="14" name="object 10"/>
            <p:cNvSpPr/>
            <p:nvPr/>
          </p:nvSpPr>
          <p:spPr>
            <a:xfrm>
              <a:off x="9523412" y="6138070"/>
              <a:ext cx="1763268" cy="4175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2"/>
            <p:cNvSpPr/>
            <p:nvPr/>
          </p:nvSpPr>
          <p:spPr>
            <a:xfrm>
              <a:off x="11178857" y="6029866"/>
              <a:ext cx="215646" cy="2164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06993" y="772129"/>
            <a:ext cx="10501313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sz="2200" dirty="0">
                <a:latin typeface="Garamond" panose="02020404030301010803" pitchFamily="18" charset="0"/>
              </a:rPr>
              <a:t>Create a new custom image using the docker file using </a:t>
            </a:r>
            <a:endParaRPr lang="en-US" sz="2200" dirty="0" smtClean="0">
              <a:latin typeface="Garamond" panose="02020404030301010803" pitchFamily="18" charset="0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200" b="1" dirty="0">
                <a:latin typeface="Garamond" panose="02020404030301010803" pitchFamily="18" charset="0"/>
              </a:rPr>
              <a:t> </a:t>
            </a:r>
            <a:r>
              <a:rPr lang="en-US" sz="2200" b="1" dirty="0" smtClean="0">
                <a:latin typeface="Garamond" panose="02020404030301010803" pitchFamily="18" charset="0"/>
              </a:rPr>
              <a:t>     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$ docker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build .</a:t>
            </a:r>
            <a:endParaRPr kumimoji="0" lang="en-US" sz="2200" i="0" u="none" strike="noStrike" cap="none" spc="0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FillTx/>
              <a:latin typeface="Garamond" panose="02020404030301010803" pitchFamily="18" charset="0"/>
              <a:sym typeface="Calibri"/>
            </a:endParaRPr>
          </a:p>
        </p:txBody>
      </p:sp>
      <p:sp>
        <p:nvSpPr>
          <p:cNvPr id="17" name="Content Placeholder 1"/>
          <p:cNvSpPr txBox="1"/>
          <p:nvPr/>
        </p:nvSpPr>
        <p:spPr>
          <a:xfrm>
            <a:off x="0" y="0"/>
            <a:ext cx="5609775" cy="523216"/>
          </a:xfrm>
          <a:prstGeom prst="rect">
            <a:avLst/>
          </a:prstGeom>
          <a:solidFill>
            <a:srgbClr val="0070C0"/>
          </a:solidFill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60958" tIns="60958" rIns="60958" bIns="60958">
            <a:spAutoFit/>
          </a:bodyPr>
          <a:lstStyle>
            <a:lvl1pPr indent="609584" defTabSz="914378">
              <a:spcBef>
                <a:spcPts val="800"/>
              </a:spcBef>
              <a:defRPr sz="2600" cap="small">
                <a:solidFill>
                  <a:srgbClr val="F2F2F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lang="en-US" b="1" dirty="0">
                <a:latin typeface="Garamond" panose="02020404030301010803" pitchFamily="18" charset="0"/>
              </a:rPr>
              <a:t>Running the docker build</a:t>
            </a:r>
          </a:p>
        </p:txBody>
      </p:sp>
      <p:sp>
        <p:nvSpPr>
          <p:cNvPr id="18" name="Rectángulo 6"/>
          <p:cNvSpPr/>
          <p:nvPr/>
        </p:nvSpPr>
        <p:spPr>
          <a:xfrm>
            <a:off x="8747768" y="6320153"/>
            <a:ext cx="3447011" cy="5569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39" y="322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278"/>
                </a:lnTo>
                <a:lnTo>
                  <a:pt x="13439" y="322"/>
                </a:lnTo>
                <a:close/>
              </a:path>
            </a:pathLst>
          </a:custGeom>
          <a:solidFill>
            <a:srgbClr val="0070C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" name="Group 18"/>
          <p:cNvGrpSpPr/>
          <p:nvPr/>
        </p:nvGrpSpPr>
        <p:grpSpPr>
          <a:xfrm>
            <a:off x="10331355" y="6316707"/>
            <a:ext cx="1861153" cy="555251"/>
            <a:chOff x="9523412" y="6029866"/>
            <a:chExt cx="1871091" cy="525780"/>
          </a:xfrm>
        </p:grpSpPr>
        <p:sp>
          <p:nvSpPr>
            <p:cNvPr id="20" name="object 10"/>
            <p:cNvSpPr/>
            <p:nvPr/>
          </p:nvSpPr>
          <p:spPr>
            <a:xfrm>
              <a:off x="9523412" y="6138070"/>
              <a:ext cx="1763268" cy="4175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2"/>
            <p:cNvSpPr/>
            <p:nvPr/>
          </p:nvSpPr>
          <p:spPr>
            <a:xfrm>
              <a:off x="11178857" y="6029866"/>
              <a:ext cx="215646" cy="2164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t="3105" r="14624" b="25297"/>
          <a:stretch/>
        </p:blipFill>
        <p:spPr>
          <a:xfrm>
            <a:off x="1085290" y="1516507"/>
            <a:ext cx="8985636" cy="499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56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0681666" y="6318409"/>
            <a:ext cx="1347065" cy="526253"/>
            <a:chOff x="9523412" y="6029866"/>
            <a:chExt cx="1871091" cy="525780"/>
          </a:xfrm>
        </p:grpSpPr>
        <p:sp>
          <p:nvSpPr>
            <p:cNvPr id="14" name="object 10"/>
            <p:cNvSpPr/>
            <p:nvPr/>
          </p:nvSpPr>
          <p:spPr>
            <a:xfrm>
              <a:off x="9523412" y="6138070"/>
              <a:ext cx="1763268" cy="4175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2"/>
            <p:cNvSpPr/>
            <p:nvPr/>
          </p:nvSpPr>
          <p:spPr>
            <a:xfrm>
              <a:off x="11178857" y="6029866"/>
              <a:ext cx="215646" cy="2164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715970" y="744493"/>
            <a:ext cx="7243762" cy="11079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 typeface="Arial" charset="0"/>
              <a:buChar char="•"/>
              <a:tabLst/>
            </a:pPr>
            <a:r>
              <a:rPr lang="en-US" sz="2200" dirty="0">
                <a:latin typeface="Garamond" panose="02020404030301010803" pitchFamily="18" charset="0"/>
              </a:rPr>
              <a:t>Lets tag the new image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$ docker tag &lt;image-id&gt; &lt;tag-name&gt;:&lt;version&gt;</a:t>
            </a:r>
            <a:endParaRPr kumimoji="0" lang="en-US" sz="2200" b="0" i="0" u="none" strike="noStrike" cap="none" spc="0" normalizeH="0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FillTx/>
              <a:latin typeface="Garamond" panose="02020404030301010803" pitchFamily="18" charset="0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Garamond" panose="02020404030301010803" pitchFamily="18" charset="0"/>
              <a:sym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31144" y="2930291"/>
            <a:ext cx="10239375" cy="11079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 typeface="Arial" charset="0"/>
              <a:buChar char="•"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aramond" panose="02020404030301010803" pitchFamily="18" charset="0"/>
                <a:sym typeface="Calibri"/>
              </a:rPr>
              <a:t>Lets run</a:t>
            </a:r>
            <a:r>
              <a:rPr kumimoji="0" lang="en-US" sz="22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aramond" panose="02020404030301010803" pitchFamily="18" charset="0"/>
                <a:sym typeface="Calibri"/>
              </a:rPr>
              <a:t> the new image </a:t>
            </a: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aramond" panose="02020404030301010803" pitchFamily="18" charset="0"/>
                <a:sym typeface="Calibri"/>
              </a:rPr>
              <a:t>and </a:t>
            </a:r>
            <a:r>
              <a:rPr kumimoji="0" lang="en-US" sz="22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aramond" panose="02020404030301010803" pitchFamily="18" charset="0"/>
                <a:sym typeface="Calibri"/>
              </a:rPr>
              <a:t>we should see </a:t>
            </a: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“</a:t>
            </a:r>
            <a:r>
              <a:rPr kumimoji="0" lang="en-US" sz="2200" b="1" i="0" u="none" strike="noStrike" cap="none" spc="0" normalizeH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Garamond" panose="02020404030301010803" pitchFamily="18" charset="0"/>
                <a:sym typeface="Calibri"/>
              </a:rPr>
              <a:t>Hello </a:t>
            </a:r>
            <a:r>
              <a:rPr kumimoji="0" lang="en-US" sz="2200" b="1" i="0" u="none" strike="noStrike" cap="none" spc="0" normalizeH="0" dirty="0" err="1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Garamond" panose="02020404030301010803" pitchFamily="18" charset="0"/>
                <a:sym typeface="Calibri"/>
              </a:rPr>
              <a:t>ubuntu</a:t>
            </a:r>
            <a:r>
              <a:rPr kumimoji="0" lang="en-US" sz="2200" b="1" i="0" u="none" strike="noStrike" cap="none" spc="0" normalizeH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Garamond" panose="02020404030301010803" pitchFamily="18" charset="0"/>
                <a:sym typeface="Calibri"/>
              </a:rPr>
              <a:t>” </a:t>
            </a:r>
            <a:r>
              <a:rPr kumimoji="0" lang="en-US" sz="22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aramond" panose="02020404030301010803" pitchFamily="18" charset="0"/>
                <a:sym typeface="Calibri"/>
              </a:rPr>
              <a:t>Getting printed on the </a:t>
            </a: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aramond" panose="02020404030301010803" pitchFamily="18" charset="0"/>
                <a:sym typeface="Calibri"/>
              </a:rPr>
              <a:t>console</a:t>
            </a:r>
          </a:p>
          <a:p>
            <a:r>
              <a:rPr lang="en-US" sz="2200" baseline="0" dirty="0" smtClean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$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docker run &lt;image-name&gt; </a:t>
            </a:r>
            <a:endParaRPr kumimoji="0" lang="en-US" sz="2200" i="0" u="none" strike="noStrike" cap="none" spc="0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FillTx/>
              <a:latin typeface="Garamond" panose="02020404030301010803" pitchFamily="18" charset="0"/>
              <a:sym typeface="Calibri"/>
            </a:endParaRPr>
          </a:p>
        </p:txBody>
      </p:sp>
      <p:sp>
        <p:nvSpPr>
          <p:cNvPr id="20" name="Rectángulo 6"/>
          <p:cNvSpPr/>
          <p:nvPr/>
        </p:nvSpPr>
        <p:spPr>
          <a:xfrm>
            <a:off x="8747768" y="6320153"/>
            <a:ext cx="3447011" cy="5569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39" y="322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278"/>
                </a:lnTo>
                <a:lnTo>
                  <a:pt x="13439" y="322"/>
                </a:lnTo>
                <a:close/>
              </a:path>
            </a:pathLst>
          </a:custGeom>
          <a:solidFill>
            <a:srgbClr val="0070C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" name="Group 20"/>
          <p:cNvGrpSpPr/>
          <p:nvPr/>
        </p:nvGrpSpPr>
        <p:grpSpPr>
          <a:xfrm>
            <a:off x="10331355" y="6316707"/>
            <a:ext cx="1861153" cy="555251"/>
            <a:chOff x="9523412" y="6029866"/>
            <a:chExt cx="1871091" cy="525780"/>
          </a:xfrm>
        </p:grpSpPr>
        <p:sp>
          <p:nvSpPr>
            <p:cNvPr id="22" name="object 10"/>
            <p:cNvSpPr/>
            <p:nvPr/>
          </p:nvSpPr>
          <p:spPr>
            <a:xfrm>
              <a:off x="9523412" y="6138070"/>
              <a:ext cx="1763268" cy="4175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2"/>
            <p:cNvSpPr/>
            <p:nvPr/>
          </p:nvSpPr>
          <p:spPr>
            <a:xfrm>
              <a:off x="11178857" y="6029866"/>
              <a:ext cx="215646" cy="2164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Content Placeholder 1"/>
          <p:cNvSpPr txBox="1"/>
          <p:nvPr/>
        </p:nvSpPr>
        <p:spPr>
          <a:xfrm>
            <a:off x="0" y="0"/>
            <a:ext cx="5609775" cy="523216"/>
          </a:xfrm>
          <a:prstGeom prst="rect">
            <a:avLst/>
          </a:prstGeom>
          <a:solidFill>
            <a:srgbClr val="0070C0"/>
          </a:solidFill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60958" tIns="60958" rIns="60958" bIns="60958">
            <a:spAutoFit/>
          </a:bodyPr>
          <a:lstStyle>
            <a:lvl1pPr indent="609584" defTabSz="914378">
              <a:spcBef>
                <a:spcPts val="800"/>
              </a:spcBef>
              <a:defRPr sz="2600" cap="small">
                <a:solidFill>
                  <a:srgbClr val="F2F2F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lang="en-US" b="1" dirty="0">
                <a:latin typeface="Garamond" panose="02020404030301010803" pitchFamily="18" charset="0"/>
              </a:rPr>
              <a:t>Running the docker build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t="90839"/>
          <a:stretch/>
        </p:blipFill>
        <p:spPr>
          <a:xfrm>
            <a:off x="715970" y="4112039"/>
            <a:ext cx="10945762" cy="66529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/>
          <a:srcRect t="74619" b="9309"/>
          <a:stretch/>
        </p:blipFill>
        <p:spPr>
          <a:xfrm>
            <a:off x="731144" y="1565841"/>
            <a:ext cx="10930588" cy="116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9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0681666" y="6318409"/>
            <a:ext cx="1347065" cy="526253"/>
            <a:chOff x="9523412" y="6029866"/>
            <a:chExt cx="1871091" cy="525780"/>
          </a:xfrm>
        </p:grpSpPr>
        <p:sp>
          <p:nvSpPr>
            <p:cNvPr id="14" name="object 10"/>
            <p:cNvSpPr/>
            <p:nvPr/>
          </p:nvSpPr>
          <p:spPr>
            <a:xfrm>
              <a:off x="9523412" y="6138070"/>
              <a:ext cx="1763268" cy="4175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2"/>
            <p:cNvSpPr/>
            <p:nvPr/>
          </p:nvSpPr>
          <p:spPr>
            <a:xfrm>
              <a:off x="11178857" y="6029866"/>
              <a:ext cx="215646" cy="2164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753873" y="703305"/>
            <a:ext cx="7243762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 typeface="Arial" charset="0"/>
              <a:buChar char="•"/>
              <a:tabLst/>
            </a:pPr>
            <a:r>
              <a:rPr lang="en-US" sz="2200" dirty="0">
                <a:latin typeface="Garamond" panose="02020404030301010803" pitchFamily="18" charset="0"/>
              </a:rPr>
              <a:t>Lets push the image to the docker hub repository using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$ </a:t>
            </a:r>
            <a:r>
              <a:rPr kumimoji="0" lang="en-US" sz="2200" i="0" u="none" strike="noStrike" cap="none" spc="0" normalizeH="0" baseline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Garamond" panose="02020404030301010803" pitchFamily="18" charset="0"/>
                <a:sym typeface="Calibri"/>
              </a:rPr>
              <a:t>docker push</a:t>
            </a:r>
            <a:endParaRPr kumimoji="0" lang="en-US" sz="2200" i="0" u="none" strike="noStrike" cap="none" spc="0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FillTx/>
              <a:latin typeface="Garamond" panose="02020404030301010803" pitchFamily="18" charset="0"/>
              <a:sym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3873" y="4656029"/>
            <a:ext cx="10983201" cy="11079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200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Garamond" panose="02020404030301010803" pitchFamily="18" charset="0"/>
              </a:rPr>
              <a:t>Note :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200" dirty="0" smtClean="0">
                <a:latin typeface="Garamond" panose="02020404030301010803" pitchFamily="18" charset="0"/>
              </a:rPr>
              <a:t>In </a:t>
            </a:r>
            <a:r>
              <a:rPr lang="en-US" sz="2200" dirty="0">
                <a:latin typeface="Garamond" panose="02020404030301010803" pitchFamily="18" charset="0"/>
              </a:rPr>
              <a:t>order to be able to push, we need to login to the docker hub using docker id and </a:t>
            </a:r>
            <a:r>
              <a:rPr lang="en-US" sz="2200" dirty="0" err="1">
                <a:latin typeface="Garamond" panose="02020404030301010803" pitchFamily="18" charset="0"/>
              </a:rPr>
              <a:t>passoword</a:t>
            </a:r>
            <a:endParaRPr lang="en-US" sz="2200" dirty="0">
              <a:latin typeface="Garamond" panose="02020404030301010803" pitchFamily="18" charset="0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$ </a:t>
            </a:r>
            <a:r>
              <a:rPr kumimoji="0" lang="en-US" sz="2200" i="0" u="none" strike="noStrike" cap="none" spc="0" normalizeH="0" baseline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Garamond" panose="02020404030301010803" pitchFamily="18" charset="0"/>
                <a:sym typeface="Calibri"/>
              </a:rPr>
              <a:t>docker login</a:t>
            </a:r>
            <a:r>
              <a:rPr kumimoji="0" lang="en-US" sz="2200" i="0" u="none" strike="noStrike" cap="none" spc="0" normalizeH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Garamond" panose="02020404030301010803" pitchFamily="18" charset="0"/>
                <a:sym typeface="Calibri"/>
              </a:rPr>
              <a:t> –u &lt;</a:t>
            </a:r>
            <a:r>
              <a:rPr kumimoji="0" lang="en-US" sz="2200" i="0" u="none" strike="noStrike" cap="none" spc="0" normalizeH="0" dirty="0" err="1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Garamond" panose="02020404030301010803" pitchFamily="18" charset="0"/>
                <a:sym typeface="Calibri"/>
              </a:rPr>
              <a:t>dockerid</a:t>
            </a:r>
            <a:r>
              <a:rPr kumimoji="0" lang="en-US" sz="2200" i="0" u="none" strike="noStrike" cap="none" spc="0" normalizeH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Garamond" panose="02020404030301010803" pitchFamily="18" charset="0"/>
                <a:sym typeface="Calibri"/>
              </a:rPr>
              <a:t>&gt; -p &lt;password&gt;</a:t>
            </a:r>
            <a:endParaRPr kumimoji="0" lang="en-US" sz="2200" i="0" u="none" strike="noStrike" cap="none" spc="0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FillTx/>
              <a:latin typeface="Garamond" panose="02020404030301010803" pitchFamily="18" charset="0"/>
              <a:sym typeface="Calibri"/>
            </a:endParaRPr>
          </a:p>
        </p:txBody>
      </p:sp>
      <p:sp>
        <p:nvSpPr>
          <p:cNvPr id="18" name="Content Placeholder 1"/>
          <p:cNvSpPr txBox="1"/>
          <p:nvPr/>
        </p:nvSpPr>
        <p:spPr>
          <a:xfrm>
            <a:off x="0" y="0"/>
            <a:ext cx="6591869" cy="523216"/>
          </a:xfrm>
          <a:prstGeom prst="rect">
            <a:avLst/>
          </a:prstGeom>
          <a:solidFill>
            <a:srgbClr val="0070C0"/>
          </a:solidFill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60958" tIns="60958" rIns="60958" bIns="60958">
            <a:spAutoFit/>
          </a:bodyPr>
          <a:lstStyle>
            <a:lvl1pPr indent="609584" defTabSz="914378">
              <a:spcBef>
                <a:spcPts val="800"/>
              </a:spcBef>
              <a:defRPr sz="2600" cap="small">
                <a:solidFill>
                  <a:srgbClr val="F2F2F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lang="en-IN" b="1" dirty="0">
                <a:latin typeface="Garamond" panose="02020404030301010803" pitchFamily="18" charset="0"/>
              </a:rPr>
              <a:t>Pushing the images to </a:t>
            </a:r>
            <a:r>
              <a:rPr lang="en-IN" b="1" dirty="0" err="1">
                <a:latin typeface="Garamond" panose="02020404030301010803" pitchFamily="18" charset="0"/>
              </a:rPr>
              <a:t>docker</a:t>
            </a:r>
            <a:r>
              <a:rPr lang="en-IN" b="1" dirty="0">
                <a:latin typeface="Garamond" panose="02020404030301010803" pitchFamily="18" charset="0"/>
              </a:rPr>
              <a:t> hub</a:t>
            </a:r>
          </a:p>
        </p:txBody>
      </p:sp>
      <p:sp>
        <p:nvSpPr>
          <p:cNvPr id="19" name="Rectángulo 6"/>
          <p:cNvSpPr/>
          <p:nvPr/>
        </p:nvSpPr>
        <p:spPr>
          <a:xfrm>
            <a:off x="8747768" y="6320153"/>
            <a:ext cx="3447011" cy="5569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39" y="322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278"/>
                </a:lnTo>
                <a:lnTo>
                  <a:pt x="13439" y="322"/>
                </a:lnTo>
                <a:close/>
              </a:path>
            </a:pathLst>
          </a:custGeom>
          <a:solidFill>
            <a:srgbClr val="0070C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0" name="Group 19"/>
          <p:cNvGrpSpPr/>
          <p:nvPr/>
        </p:nvGrpSpPr>
        <p:grpSpPr>
          <a:xfrm>
            <a:off x="10331355" y="6316707"/>
            <a:ext cx="1861153" cy="555251"/>
            <a:chOff x="9523412" y="6029866"/>
            <a:chExt cx="1871091" cy="525780"/>
          </a:xfrm>
        </p:grpSpPr>
        <p:sp>
          <p:nvSpPr>
            <p:cNvPr id="21" name="object 10"/>
            <p:cNvSpPr/>
            <p:nvPr/>
          </p:nvSpPr>
          <p:spPr>
            <a:xfrm>
              <a:off x="9523412" y="6138070"/>
              <a:ext cx="1763268" cy="4175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2"/>
            <p:cNvSpPr/>
            <p:nvPr/>
          </p:nvSpPr>
          <p:spPr>
            <a:xfrm>
              <a:off x="11178857" y="6029866"/>
              <a:ext cx="215646" cy="2164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678" y="1579301"/>
            <a:ext cx="10895395" cy="300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71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0681666" y="6318409"/>
            <a:ext cx="1347065" cy="526253"/>
            <a:chOff x="9523412" y="6029866"/>
            <a:chExt cx="1871091" cy="525780"/>
          </a:xfrm>
        </p:grpSpPr>
        <p:sp>
          <p:nvSpPr>
            <p:cNvPr id="14" name="object 10"/>
            <p:cNvSpPr/>
            <p:nvPr/>
          </p:nvSpPr>
          <p:spPr>
            <a:xfrm>
              <a:off x="9523412" y="6138070"/>
              <a:ext cx="1763268" cy="4175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2"/>
            <p:cNvSpPr/>
            <p:nvPr/>
          </p:nvSpPr>
          <p:spPr>
            <a:xfrm>
              <a:off x="11178857" y="6029866"/>
              <a:ext cx="215646" cy="2164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30578" y="862639"/>
            <a:ext cx="11142133" cy="14465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200" dirty="0">
                <a:latin typeface="Garamond" panose="02020404030301010803" pitchFamily="18" charset="0"/>
              </a:rPr>
              <a:t> Containerize and deploy a simple “hello-world” spring boot application.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200" dirty="0">
              <a:latin typeface="Garamond" panose="02020404030301010803" pitchFamily="18" charset="0"/>
            </a:endParaRPr>
          </a:p>
          <a:p>
            <a:pPr marL="285750" indent="-285750">
              <a:buClr>
                <a:srgbClr val="0070C0"/>
              </a:buClr>
              <a:buFont typeface="Arial" charset="0"/>
              <a:buChar char="•"/>
            </a:pPr>
            <a:r>
              <a:rPr lang="en-US" sz="2200" dirty="0">
                <a:latin typeface="Garamond" panose="02020404030301010803" pitchFamily="18" charset="0"/>
              </a:rPr>
              <a:t>Lets grab the code onto our docker server </a:t>
            </a:r>
          </a:p>
          <a:p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     $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git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clone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  <a:hlinkClick r:id="rId5"/>
              </a:rPr>
              <a:t>https://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  <a:hlinkClick r:id="rId5"/>
              </a:rPr>
              <a:t>github.com/kube-training/sprint-boot.git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FillTx/>
              <a:latin typeface="Garamond" panose="02020404030301010803" pitchFamily="18" charset="0"/>
              <a:sym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0578" y="4143791"/>
            <a:ext cx="10837333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 typeface="Arial" charset="0"/>
              <a:buChar char="•"/>
              <a:tabLst/>
            </a:pPr>
            <a:r>
              <a:rPr lang="en-US" sz="2200" dirty="0">
                <a:latin typeface="Garamond" panose="02020404030301010803" pitchFamily="18" charset="0"/>
              </a:rPr>
              <a:t>Add docker configuration via Dockerfile</a:t>
            </a:r>
          </a:p>
        </p:txBody>
      </p:sp>
      <p:sp>
        <p:nvSpPr>
          <p:cNvPr id="17" name="Content Placeholder 1"/>
          <p:cNvSpPr txBox="1"/>
          <p:nvPr/>
        </p:nvSpPr>
        <p:spPr>
          <a:xfrm>
            <a:off x="0" y="0"/>
            <a:ext cx="6892119" cy="523216"/>
          </a:xfrm>
          <a:prstGeom prst="rect">
            <a:avLst/>
          </a:prstGeom>
          <a:solidFill>
            <a:srgbClr val="0070C0"/>
          </a:solidFill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60958" tIns="60958" rIns="60958" bIns="60958">
            <a:spAutoFit/>
          </a:bodyPr>
          <a:lstStyle>
            <a:lvl1pPr indent="609584" defTabSz="914378">
              <a:spcBef>
                <a:spcPts val="800"/>
              </a:spcBef>
              <a:defRPr sz="2600" cap="small">
                <a:solidFill>
                  <a:srgbClr val="F2F2F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lang="en-IN" b="1" dirty="0">
                <a:latin typeface="Garamond" panose="02020404030301010803" pitchFamily="18" charset="0"/>
              </a:rPr>
              <a:t>Deploying a service in a container</a:t>
            </a:r>
          </a:p>
        </p:txBody>
      </p:sp>
      <p:sp>
        <p:nvSpPr>
          <p:cNvPr id="18" name="Rectángulo 6"/>
          <p:cNvSpPr/>
          <p:nvPr/>
        </p:nvSpPr>
        <p:spPr>
          <a:xfrm>
            <a:off x="8747768" y="6320153"/>
            <a:ext cx="3447011" cy="5569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39" y="322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278"/>
                </a:lnTo>
                <a:lnTo>
                  <a:pt x="13439" y="322"/>
                </a:lnTo>
                <a:close/>
              </a:path>
            </a:pathLst>
          </a:custGeom>
          <a:solidFill>
            <a:srgbClr val="0070C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" name="Group 18"/>
          <p:cNvGrpSpPr/>
          <p:nvPr/>
        </p:nvGrpSpPr>
        <p:grpSpPr>
          <a:xfrm>
            <a:off x="10331355" y="6316707"/>
            <a:ext cx="1861153" cy="555251"/>
            <a:chOff x="9523412" y="6029866"/>
            <a:chExt cx="1871091" cy="525780"/>
          </a:xfrm>
        </p:grpSpPr>
        <p:sp>
          <p:nvSpPr>
            <p:cNvPr id="20" name="object 10"/>
            <p:cNvSpPr/>
            <p:nvPr/>
          </p:nvSpPr>
          <p:spPr>
            <a:xfrm>
              <a:off x="9523412" y="6138070"/>
              <a:ext cx="1763268" cy="4175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2"/>
            <p:cNvSpPr/>
            <p:nvPr/>
          </p:nvSpPr>
          <p:spPr>
            <a:xfrm>
              <a:off x="11178857" y="6029866"/>
              <a:ext cx="215646" cy="2164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510" y="2357819"/>
            <a:ext cx="11071970" cy="15780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510" y="4574675"/>
            <a:ext cx="11071970" cy="1530901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78950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548" y="1495872"/>
            <a:ext cx="8382056" cy="5158911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0681666" y="6318409"/>
            <a:ext cx="1347065" cy="526253"/>
            <a:chOff x="9523412" y="6029866"/>
            <a:chExt cx="1871091" cy="525780"/>
          </a:xfrm>
        </p:grpSpPr>
        <p:sp>
          <p:nvSpPr>
            <p:cNvPr id="14" name="object 10"/>
            <p:cNvSpPr/>
            <p:nvPr/>
          </p:nvSpPr>
          <p:spPr>
            <a:xfrm>
              <a:off x="9523412" y="6138070"/>
              <a:ext cx="1763268" cy="4175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2"/>
            <p:cNvSpPr/>
            <p:nvPr/>
          </p:nvSpPr>
          <p:spPr>
            <a:xfrm>
              <a:off x="11178857" y="6029866"/>
              <a:ext cx="215646" cy="2164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186636" y="726433"/>
            <a:ext cx="11142133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>
              <a:buClr>
                <a:srgbClr val="0070C0"/>
              </a:buClr>
              <a:buFont typeface="Arial" charset="0"/>
              <a:buChar char="•"/>
            </a:pPr>
            <a:r>
              <a:rPr lang="en-US" sz="2200" dirty="0">
                <a:latin typeface="Garamond" panose="02020404030301010803" pitchFamily="18" charset="0"/>
              </a:rPr>
              <a:t>Before creating the image </a:t>
            </a:r>
            <a:r>
              <a:rPr lang="mr-IN" sz="2200" dirty="0">
                <a:latin typeface="Garamond" panose="02020404030301010803" pitchFamily="18" charset="0"/>
              </a:rPr>
              <a:t>–</a:t>
            </a:r>
            <a:r>
              <a:rPr lang="en-US" sz="2200" dirty="0">
                <a:latin typeface="Garamond" panose="02020404030301010803" pitchFamily="18" charset="0"/>
              </a:rPr>
              <a:t> create an executable jar  </a:t>
            </a:r>
          </a:p>
          <a:p>
            <a:r>
              <a:rPr lang="en-US" sz="2200" dirty="0" smtClean="0">
                <a:latin typeface="Garamond" panose="02020404030301010803" pitchFamily="18" charset="0"/>
              </a:rPr>
              <a:t>     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$ mvn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package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FillTx/>
              <a:latin typeface="Garamond" panose="02020404030301010803" pitchFamily="18" charset="0"/>
              <a:sym typeface="Calibri"/>
            </a:endParaRPr>
          </a:p>
        </p:txBody>
      </p:sp>
      <p:sp>
        <p:nvSpPr>
          <p:cNvPr id="18" name="Content Placeholder 1"/>
          <p:cNvSpPr txBox="1"/>
          <p:nvPr/>
        </p:nvSpPr>
        <p:spPr>
          <a:xfrm>
            <a:off x="0" y="0"/>
            <a:ext cx="6591869" cy="523216"/>
          </a:xfrm>
          <a:prstGeom prst="rect">
            <a:avLst/>
          </a:prstGeom>
          <a:solidFill>
            <a:srgbClr val="0070C0"/>
          </a:solidFill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60958" tIns="60958" rIns="60958" bIns="60958">
            <a:spAutoFit/>
          </a:bodyPr>
          <a:lstStyle>
            <a:lvl1pPr indent="609584" defTabSz="914378">
              <a:spcBef>
                <a:spcPts val="800"/>
              </a:spcBef>
              <a:defRPr sz="2600" cap="small">
                <a:solidFill>
                  <a:srgbClr val="F2F2F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lang="en-IN" b="1" dirty="0">
                <a:latin typeface="Garamond" panose="02020404030301010803" pitchFamily="18" charset="0"/>
              </a:rPr>
              <a:t>Deploying a service in a container</a:t>
            </a:r>
          </a:p>
        </p:txBody>
      </p:sp>
      <p:sp>
        <p:nvSpPr>
          <p:cNvPr id="19" name="Rectángulo 6"/>
          <p:cNvSpPr/>
          <p:nvPr/>
        </p:nvSpPr>
        <p:spPr>
          <a:xfrm>
            <a:off x="8747768" y="6320153"/>
            <a:ext cx="3447011" cy="5569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39" y="322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278"/>
                </a:lnTo>
                <a:lnTo>
                  <a:pt x="13439" y="322"/>
                </a:lnTo>
                <a:close/>
              </a:path>
            </a:pathLst>
          </a:custGeom>
          <a:solidFill>
            <a:srgbClr val="0070C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0" name="Group 19"/>
          <p:cNvGrpSpPr/>
          <p:nvPr/>
        </p:nvGrpSpPr>
        <p:grpSpPr>
          <a:xfrm>
            <a:off x="10331355" y="6316707"/>
            <a:ext cx="1861153" cy="555251"/>
            <a:chOff x="9523412" y="6029866"/>
            <a:chExt cx="1871091" cy="525780"/>
          </a:xfrm>
        </p:grpSpPr>
        <p:sp>
          <p:nvSpPr>
            <p:cNvPr id="21" name="object 10"/>
            <p:cNvSpPr/>
            <p:nvPr/>
          </p:nvSpPr>
          <p:spPr>
            <a:xfrm>
              <a:off x="9523412" y="6138070"/>
              <a:ext cx="1763268" cy="4175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2"/>
            <p:cNvSpPr/>
            <p:nvPr/>
          </p:nvSpPr>
          <p:spPr>
            <a:xfrm>
              <a:off x="11178857" y="6029866"/>
              <a:ext cx="215646" cy="2164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1223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"/>
          <p:cNvSpPr txBox="1"/>
          <p:nvPr/>
        </p:nvSpPr>
        <p:spPr>
          <a:xfrm>
            <a:off x="-13648" y="0"/>
            <a:ext cx="5609775" cy="523216"/>
          </a:xfrm>
          <a:prstGeom prst="rect">
            <a:avLst/>
          </a:prstGeom>
          <a:solidFill>
            <a:srgbClr val="0070C0"/>
          </a:solidFill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60958" tIns="60958" rIns="60958" bIns="60958">
            <a:spAutoFit/>
          </a:bodyPr>
          <a:lstStyle>
            <a:lvl1pPr indent="609584" defTabSz="914378">
              <a:spcBef>
                <a:spcPts val="800"/>
              </a:spcBef>
              <a:defRPr sz="2600" cap="small">
                <a:solidFill>
                  <a:srgbClr val="F2F2F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lang="en-US" b="1" dirty="0" smtClean="0">
                <a:latin typeface="Garamond" panose="02020404030301010803" pitchFamily="18" charset="0"/>
              </a:rPr>
              <a:t>Agenda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15" name="Rectángulo 6"/>
          <p:cNvSpPr/>
          <p:nvPr/>
        </p:nvSpPr>
        <p:spPr>
          <a:xfrm>
            <a:off x="8744988" y="6316707"/>
            <a:ext cx="3447011" cy="5569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39" y="322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278"/>
                </a:lnTo>
                <a:lnTo>
                  <a:pt x="13439" y="322"/>
                </a:lnTo>
                <a:close/>
              </a:path>
            </a:pathLst>
          </a:custGeom>
          <a:solidFill>
            <a:srgbClr val="0070C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903233" y="1574907"/>
            <a:ext cx="6524548" cy="4524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Garamond" panose="02020404030301010803" pitchFamily="18" charset="0"/>
                <a:sym typeface="Calibri"/>
              </a:rPr>
              <a:t>Docker Terminologies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tabLst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Basic Commands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Garamond" panose="02020404030301010803" pitchFamily="18" charset="0"/>
              <a:sym typeface="Calibri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tabLst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Introduction to </a:t>
            </a: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Dockerfile</a:t>
            </a:r>
          </a:p>
          <a:p>
            <a:pPr>
              <a:buClr>
                <a:srgbClr val="0070C0"/>
              </a:buClr>
            </a:pP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Dockerfile Instructions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tabLst/>
            </a:pP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Best Practices for writing </a:t>
            </a:r>
            <a:r>
              <a:rPr lang="en-US" sz="3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Dockerfiles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Garamond" panose="02020404030301010803" pitchFamily="18" charset="0"/>
                <a:sym typeface="Calibri"/>
              </a:rPr>
              <a:t>Working with Images</a:t>
            </a:r>
          </a:p>
          <a:p>
            <a:pPr>
              <a:buClr>
                <a:srgbClr val="0070C0"/>
              </a:buClr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Distributing Images on Docker Hub</a:t>
            </a:r>
          </a:p>
          <a:p>
            <a:pPr>
              <a:buClr>
                <a:srgbClr val="0070C0"/>
              </a:buClr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Garamond" panose="02020404030301010803" pitchFamily="18" charset="0"/>
                <a:sym typeface="Calibri"/>
              </a:rPr>
              <a:t>Running</a:t>
            </a:r>
            <a:r>
              <a:rPr kumimoji="0" lang="en-US" sz="3200" b="0" i="0" u="none" strike="noStrike" cap="none" spc="0" normalizeH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Garamond" panose="02020404030301010803" pitchFamily="18" charset="0"/>
                <a:sym typeface="Calibri"/>
              </a:rPr>
              <a:t> a service in a </a:t>
            </a:r>
            <a:r>
              <a:rPr kumimoji="0" lang="en-US" sz="3200" b="0" i="0" u="none" strike="noStrike" cap="none" spc="0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Garamond" panose="02020404030301010803" pitchFamily="18" charset="0"/>
                <a:sym typeface="Calibri"/>
              </a:rPr>
              <a:t>Container</a:t>
            </a:r>
            <a:endParaRPr kumimoji="0" lang="en-US" sz="3200" b="0" i="0" u="none" strike="noStrike" cap="none" spc="0" normalizeH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Garamond" panose="02020404030301010803" pitchFamily="18" charset="0"/>
              <a:sym typeface="Calibri"/>
            </a:endParaRPr>
          </a:p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 typeface="Courier New" panose="02070309020205020404" pitchFamily="49" charset="0"/>
              <a:buChar char="o"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Garamond" panose="02020404030301010803" pitchFamily="18" charset="0"/>
              <a:sym typeface="Calibri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0331355" y="6316707"/>
            <a:ext cx="1861153" cy="555251"/>
            <a:chOff x="9523412" y="6029866"/>
            <a:chExt cx="1871091" cy="525780"/>
          </a:xfrm>
        </p:grpSpPr>
        <p:sp>
          <p:nvSpPr>
            <p:cNvPr id="17" name="object 10"/>
            <p:cNvSpPr/>
            <p:nvPr/>
          </p:nvSpPr>
          <p:spPr>
            <a:xfrm>
              <a:off x="9523412" y="6138070"/>
              <a:ext cx="1763268" cy="4175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2"/>
            <p:cNvSpPr/>
            <p:nvPr/>
          </p:nvSpPr>
          <p:spPr>
            <a:xfrm>
              <a:off x="11178857" y="6029866"/>
              <a:ext cx="215646" cy="2164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5756" b="4367"/>
          <a:stretch/>
        </p:blipFill>
        <p:spPr>
          <a:xfrm>
            <a:off x="1010822" y="1388979"/>
            <a:ext cx="10175391" cy="5146033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0681666" y="6318409"/>
            <a:ext cx="1347065" cy="526253"/>
            <a:chOff x="9523412" y="6029866"/>
            <a:chExt cx="1871091" cy="525780"/>
          </a:xfrm>
        </p:grpSpPr>
        <p:sp>
          <p:nvSpPr>
            <p:cNvPr id="14" name="object 10"/>
            <p:cNvSpPr/>
            <p:nvPr/>
          </p:nvSpPr>
          <p:spPr>
            <a:xfrm>
              <a:off x="9523412" y="6138070"/>
              <a:ext cx="1763268" cy="4175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2"/>
            <p:cNvSpPr/>
            <p:nvPr/>
          </p:nvSpPr>
          <p:spPr>
            <a:xfrm>
              <a:off x="11178857" y="6029866"/>
              <a:ext cx="215646" cy="2164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5874" y="581855"/>
            <a:ext cx="11142133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>
              <a:buClr>
                <a:srgbClr val="0070C0"/>
              </a:buClr>
              <a:buFont typeface="Arial" charset="0"/>
              <a:buChar char="•"/>
            </a:pPr>
            <a:r>
              <a:rPr lang="en-US" sz="2200" dirty="0">
                <a:latin typeface="Garamond" panose="02020404030301010803" pitchFamily="18" charset="0"/>
              </a:rPr>
              <a:t>Create an image  </a:t>
            </a:r>
          </a:p>
          <a:p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      $ docker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build .  </a:t>
            </a:r>
            <a:r>
              <a:rPr lang="mr-IN" sz="22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–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t 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betsol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/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springboot-helloworld</a:t>
            </a:r>
            <a:endParaRPr lang="en-US" sz="2200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8" name="Rectángulo 6"/>
          <p:cNvSpPr/>
          <p:nvPr/>
        </p:nvSpPr>
        <p:spPr>
          <a:xfrm>
            <a:off x="8747768" y="6320153"/>
            <a:ext cx="3447011" cy="5569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39" y="322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278"/>
                </a:lnTo>
                <a:lnTo>
                  <a:pt x="13439" y="322"/>
                </a:lnTo>
                <a:close/>
              </a:path>
            </a:pathLst>
          </a:custGeom>
          <a:solidFill>
            <a:srgbClr val="0070C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" name="Group 18"/>
          <p:cNvGrpSpPr/>
          <p:nvPr/>
        </p:nvGrpSpPr>
        <p:grpSpPr>
          <a:xfrm>
            <a:off x="10331355" y="6316707"/>
            <a:ext cx="1861153" cy="555251"/>
            <a:chOff x="9523412" y="6029866"/>
            <a:chExt cx="1871091" cy="525780"/>
          </a:xfrm>
        </p:grpSpPr>
        <p:sp>
          <p:nvSpPr>
            <p:cNvPr id="20" name="object 10"/>
            <p:cNvSpPr/>
            <p:nvPr/>
          </p:nvSpPr>
          <p:spPr>
            <a:xfrm>
              <a:off x="9523412" y="6138070"/>
              <a:ext cx="1763268" cy="4175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2"/>
            <p:cNvSpPr/>
            <p:nvPr/>
          </p:nvSpPr>
          <p:spPr>
            <a:xfrm>
              <a:off x="11178857" y="6029866"/>
              <a:ext cx="215646" cy="2164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Content Placeholder 1"/>
          <p:cNvSpPr txBox="1"/>
          <p:nvPr/>
        </p:nvSpPr>
        <p:spPr>
          <a:xfrm>
            <a:off x="0" y="0"/>
            <a:ext cx="6591869" cy="523216"/>
          </a:xfrm>
          <a:prstGeom prst="rect">
            <a:avLst/>
          </a:prstGeom>
          <a:solidFill>
            <a:srgbClr val="0070C0"/>
          </a:solidFill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60958" tIns="60958" rIns="60958" bIns="60958">
            <a:spAutoFit/>
          </a:bodyPr>
          <a:lstStyle>
            <a:lvl1pPr indent="609584" defTabSz="914378">
              <a:spcBef>
                <a:spcPts val="800"/>
              </a:spcBef>
              <a:defRPr sz="2600" cap="small">
                <a:solidFill>
                  <a:srgbClr val="F2F2F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lang="en-IN" b="1" dirty="0">
                <a:latin typeface="Garamond" panose="02020404030301010803" pitchFamily="18" charset="0"/>
              </a:rPr>
              <a:t>Deploying a service in a container</a:t>
            </a:r>
          </a:p>
        </p:txBody>
      </p:sp>
    </p:spTree>
    <p:extLst>
      <p:ext uri="{BB962C8B-B14F-4D97-AF65-F5344CB8AC3E}">
        <p14:creationId xmlns:p14="http://schemas.microsoft.com/office/powerpoint/2010/main" val="205471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47" y="1469136"/>
            <a:ext cx="10907863" cy="482434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0681666" y="6318409"/>
            <a:ext cx="1347065" cy="526253"/>
            <a:chOff x="9523412" y="6029866"/>
            <a:chExt cx="1871091" cy="525780"/>
          </a:xfrm>
        </p:grpSpPr>
        <p:sp>
          <p:nvSpPr>
            <p:cNvPr id="14" name="object 10"/>
            <p:cNvSpPr/>
            <p:nvPr/>
          </p:nvSpPr>
          <p:spPr>
            <a:xfrm>
              <a:off x="9523412" y="6138070"/>
              <a:ext cx="1763268" cy="4175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2"/>
            <p:cNvSpPr/>
            <p:nvPr/>
          </p:nvSpPr>
          <p:spPr>
            <a:xfrm>
              <a:off x="11178857" y="6029866"/>
              <a:ext cx="215646" cy="2164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31347" y="629773"/>
            <a:ext cx="11142133" cy="11079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>
              <a:buClr>
                <a:srgbClr val="0070C0"/>
              </a:buClr>
              <a:buFont typeface="Arial" charset="0"/>
              <a:buChar char="•"/>
            </a:pPr>
            <a:r>
              <a:rPr lang="en-US" sz="2200" dirty="0">
                <a:latin typeface="Garamond" panose="02020404030301010803" pitchFamily="18" charset="0"/>
              </a:rPr>
              <a:t>Run the image to deploy the spring boot application </a:t>
            </a:r>
          </a:p>
          <a:p>
            <a:r>
              <a:rPr lang="mr-IN" sz="2200" dirty="0">
                <a:latin typeface="Garamond" panose="02020404030301010803" pitchFamily="18" charset="0"/>
              </a:rPr>
              <a:t>    </a:t>
            </a:r>
            <a:r>
              <a:rPr lang="mr-IN" sz="2200" dirty="0">
                <a:solidFill>
                  <a:srgbClr val="0070C0"/>
                </a:solidFill>
                <a:latin typeface="Garamond" panose="02020404030301010803" pitchFamily="18" charset="0"/>
              </a:rPr>
              <a:t>$ </a:t>
            </a:r>
            <a:r>
              <a:rPr lang="en-US" sz="2200" dirty="0">
                <a:solidFill>
                  <a:srgbClr val="0070C0"/>
                </a:solidFill>
                <a:latin typeface="Garamond" panose="02020404030301010803" pitchFamily="18" charset="0"/>
              </a:rPr>
              <a:t>docker </a:t>
            </a:r>
            <a:r>
              <a:rPr lang="en-US" sz="2200" dirty="0" smtClean="0">
                <a:solidFill>
                  <a:srgbClr val="0070C0"/>
                </a:solidFill>
                <a:latin typeface="Garamond" panose="02020404030301010803" pitchFamily="18" charset="0"/>
              </a:rPr>
              <a:t>run </a:t>
            </a:r>
            <a:r>
              <a:rPr lang="mr-IN" sz="2200" dirty="0" smtClean="0">
                <a:solidFill>
                  <a:srgbClr val="0070C0"/>
                </a:solidFill>
                <a:latin typeface="Garamond" panose="02020404030301010803" pitchFamily="18" charset="0"/>
              </a:rPr>
              <a:t>–</a:t>
            </a:r>
            <a:r>
              <a:rPr lang="en-US" sz="2200" dirty="0" smtClean="0">
                <a:solidFill>
                  <a:srgbClr val="0070C0"/>
                </a:solidFill>
                <a:latin typeface="Garamond" panose="02020404030301010803" pitchFamily="18" charset="0"/>
              </a:rPr>
              <a:t>p 8080:8080 </a:t>
            </a:r>
            <a:r>
              <a:rPr lang="en-US" sz="2200" dirty="0" err="1" smtClean="0">
                <a:solidFill>
                  <a:srgbClr val="0070C0"/>
                </a:solidFill>
                <a:latin typeface="Garamond" panose="02020404030301010803" pitchFamily="18" charset="0"/>
              </a:rPr>
              <a:t>betsol</a:t>
            </a:r>
            <a:r>
              <a:rPr lang="en-US" sz="2200" dirty="0" smtClean="0">
                <a:solidFill>
                  <a:srgbClr val="0070C0"/>
                </a:solidFill>
                <a:latin typeface="Garamond" panose="02020404030301010803" pitchFamily="18" charset="0"/>
              </a:rPr>
              <a:t>/springboot-helloworld:1.0</a:t>
            </a:r>
          </a:p>
          <a:p>
            <a:endParaRPr lang="en-US" sz="2200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sp>
        <p:nvSpPr>
          <p:cNvPr id="18" name="Rectángulo 6"/>
          <p:cNvSpPr/>
          <p:nvPr/>
        </p:nvSpPr>
        <p:spPr>
          <a:xfrm>
            <a:off x="8747768" y="6320153"/>
            <a:ext cx="3447011" cy="5569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39" y="322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278"/>
                </a:lnTo>
                <a:lnTo>
                  <a:pt x="13439" y="322"/>
                </a:lnTo>
                <a:close/>
              </a:path>
            </a:pathLst>
          </a:custGeom>
          <a:solidFill>
            <a:srgbClr val="0070C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" name="Group 18"/>
          <p:cNvGrpSpPr/>
          <p:nvPr/>
        </p:nvGrpSpPr>
        <p:grpSpPr>
          <a:xfrm>
            <a:off x="10331355" y="6316707"/>
            <a:ext cx="1861153" cy="555251"/>
            <a:chOff x="9523412" y="6029866"/>
            <a:chExt cx="1871091" cy="525780"/>
          </a:xfrm>
        </p:grpSpPr>
        <p:sp>
          <p:nvSpPr>
            <p:cNvPr id="20" name="object 10"/>
            <p:cNvSpPr/>
            <p:nvPr/>
          </p:nvSpPr>
          <p:spPr>
            <a:xfrm>
              <a:off x="9523412" y="6138070"/>
              <a:ext cx="1763268" cy="4175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2"/>
            <p:cNvSpPr/>
            <p:nvPr/>
          </p:nvSpPr>
          <p:spPr>
            <a:xfrm>
              <a:off x="11178857" y="6029866"/>
              <a:ext cx="215646" cy="2164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Content Placeholder 1"/>
          <p:cNvSpPr txBox="1"/>
          <p:nvPr/>
        </p:nvSpPr>
        <p:spPr>
          <a:xfrm>
            <a:off x="0" y="0"/>
            <a:ext cx="6591869" cy="523216"/>
          </a:xfrm>
          <a:prstGeom prst="rect">
            <a:avLst/>
          </a:prstGeom>
          <a:solidFill>
            <a:srgbClr val="0070C0"/>
          </a:solidFill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60958" tIns="60958" rIns="60958" bIns="60958">
            <a:spAutoFit/>
          </a:bodyPr>
          <a:lstStyle>
            <a:lvl1pPr indent="609584" defTabSz="914378">
              <a:spcBef>
                <a:spcPts val="800"/>
              </a:spcBef>
              <a:defRPr sz="2600" cap="small">
                <a:solidFill>
                  <a:srgbClr val="F2F2F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lang="en-IN" b="1" dirty="0">
                <a:latin typeface="Garamond" panose="02020404030301010803" pitchFamily="18" charset="0"/>
              </a:rPr>
              <a:t>Deploying a service in a container</a:t>
            </a:r>
          </a:p>
        </p:txBody>
      </p:sp>
    </p:spTree>
    <p:extLst>
      <p:ext uri="{BB962C8B-B14F-4D97-AF65-F5344CB8AC3E}">
        <p14:creationId xmlns:p14="http://schemas.microsoft.com/office/powerpoint/2010/main" val="187049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56"/>
          <a:stretch/>
        </p:blipFill>
        <p:spPr>
          <a:xfrm>
            <a:off x="4681182" y="3081538"/>
            <a:ext cx="6455962" cy="377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61935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0681666" y="6318409"/>
            <a:ext cx="1347065" cy="526253"/>
            <a:chOff x="9523412" y="6029866"/>
            <a:chExt cx="1871091" cy="525780"/>
          </a:xfrm>
        </p:grpSpPr>
        <p:sp>
          <p:nvSpPr>
            <p:cNvPr id="14" name="object 10"/>
            <p:cNvSpPr/>
            <p:nvPr/>
          </p:nvSpPr>
          <p:spPr>
            <a:xfrm>
              <a:off x="9523412" y="6138070"/>
              <a:ext cx="1763268" cy="4175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2"/>
            <p:cNvSpPr/>
            <p:nvPr/>
          </p:nvSpPr>
          <p:spPr>
            <a:xfrm>
              <a:off x="11178857" y="6029866"/>
              <a:ext cx="215646" cy="2164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366341" y="1160676"/>
            <a:ext cx="3834186" cy="44935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Docker engine</a:t>
            </a: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is a client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– </a:t>
            </a: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server application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Docker Client</a:t>
            </a: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takes </a:t>
            </a: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user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inputs and sends them to the daemon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Docker Daemons</a:t>
            </a: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listens to docker API and manages resources. Daemon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builds, runs and distributes containers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Client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and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D</a:t>
            </a:r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aemon</a:t>
            </a: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can run on the same host or on different </a:t>
            </a: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hosts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7" name="Content Placeholder 1"/>
          <p:cNvSpPr txBox="1"/>
          <p:nvPr/>
        </p:nvSpPr>
        <p:spPr>
          <a:xfrm>
            <a:off x="-1" y="0"/>
            <a:ext cx="9444251" cy="523216"/>
          </a:xfrm>
          <a:prstGeom prst="rect">
            <a:avLst/>
          </a:prstGeom>
          <a:solidFill>
            <a:srgbClr val="0070C0"/>
          </a:solidFill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60958" tIns="60958" rIns="60958" bIns="60958">
            <a:spAutoFit/>
          </a:bodyPr>
          <a:lstStyle>
            <a:lvl1pPr indent="609584" defTabSz="914378">
              <a:spcBef>
                <a:spcPts val="800"/>
              </a:spcBef>
              <a:defRPr sz="2600" cap="small">
                <a:solidFill>
                  <a:srgbClr val="F2F2F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lang="en-US" b="1" dirty="0">
                <a:latin typeface="Garamond" panose="02020404030301010803" pitchFamily="18" charset="0"/>
              </a:rPr>
              <a:t>Terminology : Docker Client and Docker Daemon</a:t>
            </a:r>
          </a:p>
        </p:txBody>
      </p:sp>
      <p:sp>
        <p:nvSpPr>
          <p:cNvPr id="18" name="Rectángulo 6"/>
          <p:cNvSpPr/>
          <p:nvPr/>
        </p:nvSpPr>
        <p:spPr>
          <a:xfrm>
            <a:off x="8747768" y="6320153"/>
            <a:ext cx="3447011" cy="5569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39" y="322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278"/>
                </a:lnTo>
                <a:lnTo>
                  <a:pt x="13439" y="322"/>
                </a:lnTo>
                <a:close/>
              </a:path>
            </a:pathLst>
          </a:custGeom>
          <a:solidFill>
            <a:srgbClr val="0070C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2" name="Group 21"/>
          <p:cNvGrpSpPr/>
          <p:nvPr/>
        </p:nvGrpSpPr>
        <p:grpSpPr>
          <a:xfrm>
            <a:off x="10331355" y="6316707"/>
            <a:ext cx="1861153" cy="555251"/>
            <a:chOff x="9523412" y="6029866"/>
            <a:chExt cx="1871091" cy="525780"/>
          </a:xfrm>
        </p:grpSpPr>
        <p:sp>
          <p:nvSpPr>
            <p:cNvPr id="23" name="object 10"/>
            <p:cNvSpPr/>
            <p:nvPr/>
          </p:nvSpPr>
          <p:spPr>
            <a:xfrm>
              <a:off x="9523412" y="6138070"/>
              <a:ext cx="1763268" cy="4175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2"/>
            <p:cNvSpPr/>
            <p:nvPr/>
          </p:nvSpPr>
          <p:spPr>
            <a:xfrm>
              <a:off x="11178857" y="6029866"/>
              <a:ext cx="215646" cy="2164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t="8225" b="2723"/>
          <a:stretch/>
        </p:blipFill>
        <p:spPr>
          <a:xfrm>
            <a:off x="4643438" y="1014413"/>
            <a:ext cx="7307667" cy="50923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72127" y="5950973"/>
            <a:ext cx="10502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Source: Docker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8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0681666" y="6318409"/>
            <a:ext cx="1347065" cy="526253"/>
            <a:chOff x="9523412" y="6029866"/>
            <a:chExt cx="1871091" cy="525780"/>
          </a:xfrm>
        </p:grpSpPr>
        <p:sp>
          <p:nvSpPr>
            <p:cNvPr id="14" name="object 10"/>
            <p:cNvSpPr/>
            <p:nvPr/>
          </p:nvSpPr>
          <p:spPr>
            <a:xfrm>
              <a:off x="9523412" y="6138070"/>
              <a:ext cx="1763268" cy="4175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2"/>
            <p:cNvSpPr/>
            <p:nvPr/>
          </p:nvSpPr>
          <p:spPr>
            <a:xfrm>
              <a:off x="11178857" y="6029866"/>
              <a:ext cx="215646" cy="2164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875886" y="1174916"/>
            <a:ext cx="9611139" cy="4832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tabLst/>
            </a:pPr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IMAGE</a:t>
            </a:r>
            <a:endParaRPr lang="en-US" sz="2200" u="sng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Read only template to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create containers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Built by you or other Docker users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Stored in Docker Hub or your local registry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tabLst/>
            </a:pPr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CONTAINER</a:t>
            </a:r>
            <a:endParaRPr lang="en-US" sz="2200" u="sng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Running instance of the image</a:t>
            </a:r>
          </a:p>
          <a:p>
            <a:pPr marL="342900" indent="-34290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You can connect a container to one or more networks, attach storage to it, or even create a new image based on its current state.</a:t>
            </a:r>
          </a:p>
          <a:p>
            <a:pPr marL="342900" lvl="1" indent="-342900"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</a:endParaRPr>
          </a:p>
          <a:p>
            <a:pPr>
              <a:buClr>
                <a:srgbClr val="0070C0"/>
              </a:buClr>
            </a:pPr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SERVICE</a:t>
            </a:r>
            <a:endParaRPr lang="en-US" sz="2200" u="sng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  <a:p>
            <a:pPr marL="342900" indent="-34290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Services allow </a:t>
            </a: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to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scale containers across multiple Docker daemons</a:t>
            </a: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,</a:t>
            </a:r>
          </a:p>
          <a:p>
            <a:pPr marL="342900" indent="-34290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By default, the service is load-balanced across all worker nodes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</a:pPr>
            <a:endParaRPr lang="en-US" sz="2200" dirty="0"/>
          </a:p>
        </p:txBody>
      </p:sp>
      <p:sp>
        <p:nvSpPr>
          <p:cNvPr id="17" name="Content Placeholder 1"/>
          <p:cNvSpPr txBox="1"/>
          <p:nvPr/>
        </p:nvSpPr>
        <p:spPr>
          <a:xfrm>
            <a:off x="-1" y="0"/>
            <a:ext cx="9430603" cy="523216"/>
          </a:xfrm>
          <a:prstGeom prst="rect">
            <a:avLst/>
          </a:prstGeom>
          <a:solidFill>
            <a:srgbClr val="0070C0"/>
          </a:solidFill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60958" tIns="60958" rIns="60958" bIns="60958">
            <a:spAutoFit/>
          </a:bodyPr>
          <a:lstStyle>
            <a:lvl1pPr indent="609584" defTabSz="914378">
              <a:spcBef>
                <a:spcPts val="800"/>
              </a:spcBef>
              <a:defRPr sz="2600" cap="small">
                <a:solidFill>
                  <a:srgbClr val="F2F2F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lang="en-IN" b="1" dirty="0">
                <a:latin typeface="Garamond" panose="02020404030301010803" pitchFamily="18" charset="0"/>
              </a:rPr>
              <a:t>Terminology : </a:t>
            </a:r>
            <a:r>
              <a:rPr lang="en-IN" b="1" dirty="0" smtClean="0">
                <a:latin typeface="Garamond" panose="02020404030301010803" pitchFamily="18" charset="0"/>
              </a:rPr>
              <a:t>Image, Container </a:t>
            </a:r>
            <a:r>
              <a:rPr lang="en-IN" b="1" dirty="0">
                <a:latin typeface="Garamond" panose="02020404030301010803" pitchFamily="18" charset="0"/>
              </a:rPr>
              <a:t>and </a:t>
            </a:r>
            <a:r>
              <a:rPr lang="en-IN" b="1" dirty="0" smtClean="0">
                <a:latin typeface="Garamond" panose="02020404030301010803" pitchFamily="18" charset="0"/>
              </a:rPr>
              <a:t>Service</a:t>
            </a:r>
            <a:endParaRPr lang="en-IN" b="1" dirty="0">
              <a:latin typeface="Garamond" panose="02020404030301010803" pitchFamily="18" charset="0"/>
            </a:endParaRPr>
          </a:p>
        </p:txBody>
      </p:sp>
      <p:sp>
        <p:nvSpPr>
          <p:cNvPr id="18" name="Rectángulo 6"/>
          <p:cNvSpPr/>
          <p:nvPr/>
        </p:nvSpPr>
        <p:spPr>
          <a:xfrm>
            <a:off x="8747768" y="6320153"/>
            <a:ext cx="3447011" cy="5569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39" y="322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278"/>
                </a:lnTo>
                <a:lnTo>
                  <a:pt x="13439" y="322"/>
                </a:lnTo>
                <a:close/>
              </a:path>
            </a:pathLst>
          </a:custGeom>
          <a:solidFill>
            <a:srgbClr val="0070C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" name="Group 18"/>
          <p:cNvGrpSpPr/>
          <p:nvPr/>
        </p:nvGrpSpPr>
        <p:grpSpPr>
          <a:xfrm>
            <a:off x="10331355" y="6316707"/>
            <a:ext cx="1861153" cy="555251"/>
            <a:chOff x="9523412" y="6029866"/>
            <a:chExt cx="1871091" cy="525780"/>
          </a:xfrm>
        </p:grpSpPr>
        <p:sp>
          <p:nvSpPr>
            <p:cNvPr id="20" name="object 10"/>
            <p:cNvSpPr/>
            <p:nvPr/>
          </p:nvSpPr>
          <p:spPr>
            <a:xfrm>
              <a:off x="9523412" y="6138070"/>
              <a:ext cx="1763268" cy="4175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2"/>
            <p:cNvSpPr/>
            <p:nvPr/>
          </p:nvSpPr>
          <p:spPr>
            <a:xfrm>
              <a:off x="11178857" y="6029866"/>
              <a:ext cx="215646" cy="2164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3688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ángulo 6"/>
          <p:cNvSpPr/>
          <p:nvPr/>
        </p:nvSpPr>
        <p:spPr>
          <a:xfrm>
            <a:off x="8744988" y="6303059"/>
            <a:ext cx="3447011" cy="5569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39" y="322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278"/>
                </a:lnTo>
                <a:lnTo>
                  <a:pt x="13439" y="322"/>
                </a:lnTo>
                <a:close/>
              </a:path>
            </a:pathLst>
          </a:custGeom>
          <a:solidFill>
            <a:srgbClr val="29C2E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3" name="Group 12"/>
          <p:cNvGrpSpPr/>
          <p:nvPr/>
        </p:nvGrpSpPr>
        <p:grpSpPr>
          <a:xfrm>
            <a:off x="10681666" y="6318409"/>
            <a:ext cx="1347065" cy="526253"/>
            <a:chOff x="9523412" y="6029866"/>
            <a:chExt cx="1871091" cy="525780"/>
          </a:xfrm>
        </p:grpSpPr>
        <p:sp>
          <p:nvSpPr>
            <p:cNvPr id="14" name="object 10"/>
            <p:cNvSpPr/>
            <p:nvPr/>
          </p:nvSpPr>
          <p:spPr>
            <a:xfrm>
              <a:off x="9523412" y="6138070"/>
              <a:ext cx="1763268" cy="4175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2"/>
            <p:cNvSpPr/>
            <p:nvPr/>
          </p:nvSpPr>
          <p:spPr>
            <a:xfrm>
              <a:off x="11178857" y="6029866"/>
              <a:ext cx="215646" cy="2164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665942" y="1024864"/>
            <a:ext cx="11207538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200" b="1" dirty="0">
                <a:solidFill>
                  <a:srgbClr val="0070C0"/>
                </a:solidFill>
                <a:latin typeface="Garamond" panose="02020404030301010803" pitchFamily="18" charset="0"/>
              </a:rPr>
              <a:t>Docker Hub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a public registry that contains a large number of images available for your use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6345" y="1760487"/>
            <a:ext cx="7576961" cy="4732722"/>
          </a:xfrm>
          <a:prstGeom prst="rect">
            <a:avLst/>
          </a:prstGeom>
        </p:spPr>
      </p:pic>
      <p:sp>
        <p:nvSpPr>
          <p:cNvPr id="17" name="Content Placeholder 1"/>
          <p:cNvSpPr txBox="1"/>
          <p:nvPr/>
        </p:nvSpPr>
        <p:spPr>
          <a:xfrm>
            <a:off x="0" y="0"/>
            <a:ext cx="5609775" cy="523216"/>
          </a:xfrm>
          <a:prstGeom prst="rect">
            <a:avLst/>
          </a:prstGeom>
          <a:solidFill>
            <a:srgbClr val="0070C0"/>
          </a:solidFill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60958" tIns="60958" rIns="60958" bIns="60958">
            <a:spAutoFit/>
          </a:bodyPr>
          <a:lstStyle>
            <a:lvl1pPr indent="609584" defTabSz="914378">
              <a:spcBef>
                <a:spcPts val="800"/>
              </a:spcBef>
              <a:defRPr sz="2600" cap="small">
                <a:solidFill>
                  <a:srgbClr val="F2F2F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lang="en-US" b="1" dirty="0">
                <a:latin typeface="Garamond" panose="02020404030301010803" pitchFamily="18" charset="0"/>
              </a:rPr>
              <a:t>Terminology : Docker hub</a:t>
            </a:r>
          </a:p>
        </p:txBody>
      </p:sp>
      <p:sp>
        <p:nvSpPr>
          <p:cNvPr id="18" name="Rectángulo 6"/>
          <p:cNvSpPr/>
          <p:nvPr/>
        </p:nvSpPr>
        <p:spPr>
          <a:xfrm>
            <a:off x="8747768" y="6320153"/>
            <a:ext cx="3447011" cy="5569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39" y="322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278"/>
                </a:lnTo>
                <a:lnTo>
                  <a:pt x="13439" y="322"/>
                </a:lnTo>
                <a:close/>
              </a:path>
            </a:pathLst>
          </a:custGeom>
          <a:solidFill>
            <a:srgbClr val="0070C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" name="Group 18"/>
          <p:cNvGrpSpPr/>
          <p:nvPr/>
        </p:nvGrpSpPr>
        <p:grpSpPr>
          <a:xfrm>
            <a:off x="10331355" y="6316707"/>
            <a:ext cx="1861153" cy="555251"/>
            <a:chOff x="9523412" y="6029866"/>
            <a:chExt cx="1871091" cy="525780"/>
          </a:xfrm>
        </p:grpSpPr>
        <p:sp>
          <p:nvSpPr>
            <p:cNvPr id="20" name="object 10"/>
            <p:cNvSpPr/>
            <p:nvPr/>
          </p:nvSpPr>
          <p:spPr>
            <a:xfrm>
              <a:off x="9523412" y="6138070"/>
              <a:ext cx="1763268" cy="4175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2"/>
            <p:cNvSpPr/>
            <p:nvPr/>
          </p:nvSpPr>
          <p:spPr>
            <a:xfrm>
              <a:off x="11178857" y="6029866"/>
              <a:ext cx="215646" cy="2164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49691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0681666" y="6318409"/>
            <a:ext cx="1347065" cy="526253"/>
            <a:chOff x="9523412" y="6029866"/>
            <a:chExt cx="1871091" cy="525780"/>
          </a:xfrm>
        </p:grpSpPr>
        <p:sp>
          <p:nvSpPr>
            <p:cNvPr id="14" name="object 10"/>
            <p:cNvSpPr/>
            <p:nvPr/>
          </p:nvSpPr>
          <p:spPr>
            <a:xfrm>
              <a:off x="9523412" y="6138070"/>
              <a:ext cx="1763268" cy="4175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2"/>
            <p:cNvSpPr/>
            <p:nvPr/>
          </p:nvSpPr>
          <p:spPr>
            <a:xfrm>
              <a:off x="11178857" y="6029866"/>
              <a:ext cx="215646" cy="2164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00088" y="764249"/>
            <a:ext cx="9701212" cy="11079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Lets start by checking the docker version </a:t>
            </a: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installed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tabLst/>
            </a:pP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      </a:t>
            </a:r>
            <a:r>
              <a:rPr lang="en-US" sz="22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$</a:t>
            </a:r>
            <a:r>
              <a:rPr lang="en-US" sz="22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 </a:t>
            </a:r>
            <a:r>
              <a:rPr lang="en-US" sz="22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docker -v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tabLst/>
            </a:pPr>
            <a:endParaRPr lang="en-US" sz="22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9775" y="1983066"/>
            <a:ext cx="9701212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Check if the docker installation is good by running </a:t>
            </a:r>
            <a:endParaRPr lang="en-US" sz="2200" dirty="0" smtClean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tabLst/>
            </a:pP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      </a:t>
            </a:r>
            <a:r>
              <a:rPr lang="en-US" sz="22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$ docker </a:t>
            </a:r>
            <a:r>
              <a:rPr lang="en-US" sz="2200" dirty="0">
                <a:solidFill>
                  <a:schemeClr val="tx1"/>
                </a:solidFill>
                <a:latin typeface="Garamond" panose="02020404030301010803" pitchFamily="18" charset="0"/>
              </a:rPr>
              <a:t>run hello-world</a:t>
            </a:r>
          </a:p>
        </p:txBody>
      </p:sp>
      <p:sp>
        <p:nvSpPr>
          <p:cNvPr id="18" name="Content Placeholder 1"/>
          <p:cNvSpPr txBox="1"/>
          <p:nvPr/>
        </p:nvSpPr>
        <p:spPr>
          <a:xfrm>
            <a:off x="0" y="0"/>
            <a:ext cx="5609775" cy="523216"/>
          </a:xfrm>
          <a:prstGeom prst="rect">
            <a:avLst/>
          </a:prstGeom>
          <a:solidFill>
            <a:srgbClr val="0070C0"/>
          </a:solidFill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60958" tIns="60958" rIns="60958" bIns="60958">
            <a:spAutoFit/>
          </a:bodyPr>
          <a:lstStyle>
            <a:lvl1pPr indent="609584" defTabSz="914378">
              <a:spcBef>
                <a:spcPts val="800"/>
              </a:spcBef>
              <a:defRPr sz="2600" cap="small">
                <a:solidFill>
                  <a:srgbClr val="F2F2F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lang="en-US" b="1" dirty="0">
                <a:latin typeface="Garamond" panose="02020404030301010803" pitchFamily="18" charset="0"/>
              </a:rPr>
              <a:t>Docker </a:t>
            </a:r>
            <a:r>
              <a:rPr lang="en-US" b="1" dirty="0" smtClean="0">
                <a:latin typeface="Garamond" panose="02020404030301010803" pitchFamily="18" charset="0"/>
              </a:rPr>
              <a:t>Commands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19" name="Rectángulo 6"/>
          <p:cNvSpPr/>
          <p:nvPr/>
        </p:nvSpPr>
        <p:spPr>
          <a:xfrm>
            <a:off x="8747768" y="6320153"/>
            <a:ext cx="3447011" cy="5569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39" y="322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278"/>
                </a:lnTo>
                <a:lnTo>
                  <a:pt x="13439" y="322"/>
                </a:lnTo>
                <a:close/>
              </a:path>
            </a:pathLst>
          </a:custGeom>
          <a:solidFill>
            <a:srgbClr val="0070C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0" name="Group 19"/>
          <p:cNvGrpSpPr/>
          <p:nvPr/>
        </p:nvGrpSpPr>
        <p:grpSpPr>
          <a:xfrm>
            <a:off x="10331355" y="6316707"/>
            <a:ext cx="1861153" cy="555251"/>
            <a:chOff x="9523412" y="6029866"/>
            <a:chExt cx="1871091" cy="525780"/>
          </a:xfrm>
        </p:grpSpPr>
        <p:sp>
          <p:nvSpPr>
            <p:cNvPr id="21" name="object 10"/>
            <p:cNvSpPr/>
            <p:nvPr/>
          </p:nvSpPr>
          <p:spPr>
            <a:xfrm>
              <a:off x="9523412" y="6138070"/>
              <a:ext cx="1763268" cy="4175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2"/>
            <p:cNvSpPr/>
            <p:nvPr/>
          </p:nvSpPr>
          <p:spPr>
            <a:xfrm>
              <a:off x="11178857" y="6029866"/>
              <a:ext cx="215646" cy="2164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275" y="1491243"/>
            <a:ext cx="5765800" cy="38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b="12750"/>
          <a:stretch/>
        </p:blipFill>
        <p:spPr>
          <a:xfrm>
            <a:off x="1017274" y="2695497"/>
            <a:ext cx="7226613" cy="404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8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0681666" y="6318409"/>
            <a:ext cx="1347065" cy="526253"/>
            <a:chOff x="9523412" y="6029866"/>
            <a:chExt cx="1871091" cy="525780"/>
          </a:xfrm>
        </p:grpSpPr>
        <p:sp>
          <p:nvSpPr>
            <p:cNvPr id="14" name="object 10"/>
            <p:cNvSpPr/>
            <p:nvPr/>
          </p:nvSpPr>
          <p:spPr>
            <a:xfrm>
              <a:off x="9523412" y="6138070"/>
              <a:ext cx="1763268" cy="4175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2"/>
            <p:cNvSpPr/>
            <p:nvPr/>
          </p:nvSpPr>
          <p:spPr>
            <a:xfrm>
              <a:off x="11178857" y="6029866"/>
              <a:ext cx="215646" cy="2164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00088" y="973755"/>
            <a:ext cx="9701212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sz="2200" dirty="0">
                <a:latin typeface="Garamond" panose="02020404030301010803" pitchFamily="18" charset="0"/>
              </a:rPr>
              <a:t>We can check the list of images in the local registry 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tabLst/>
            </a:pP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    $ docker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images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0088" y="2797232"/>
            <a:ext cx="9701212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sz="2200" dirty="0">
                <a:latin typeface="Garamond" panose="02020404030301010803" pitchFamily="18" charset="0"/>
              </a:rPr>
              <a:t>To run an image use </a:t>
            </a:r>
            <a:endParaRPr lang="en-US" sz="2200" dirty="0" smtClean="0">
              <a:latin typeface="Garamond" panose="02020404030301010803" pitchFamily="18" charset="0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tabLst/>
            </a:pP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     $ docker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run –it ubuntu</a:t>
            </a:r>
          </a:p>
        </p:txBody>
      </p:sp>
      <p:sp>
        <p:nvSpPr>
          <p:cNvPr id="19" name="Rectángulo 6"/>
          <p:cNvSpPr/>
          <p:nvPr/>
        </p:nvSpPr>
        <p:spPr>
          <a:xfrm>
            <a:off x="8747768" y="6320153"/>
            <a:ext cx="3447011" cy="5569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39" y="322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278"/>
                </a:lnTo>
                <a:lnTo>
                  <a:pt x="13439" y="322"/>
                </a:lnTo>
                <a:close/>
              </a:path>
            </a:pathLst>
          </a:custGeom>
          <a:solidFill>
            <a:srgbClr val="0070C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0" name="Group 19"/>
          <p:cNvGrpSpPr/>
          <p:nvPr/>
        </p:nvGrpSpPr>
        <p:grpSpPr>
          <a:xfrm>
            <a:off x="10331355" y="6316707"/>
            <a:ext cx="1861153" cy="555251"/>
            <a:chOff x="9523412" y="6029866"/>
            <a:chExt cx="1871091" cy="525780"/>
          </a:xfrm>
        </p:grpSpPr>
        <p:sp>
          <p:nvSpPr>
            <p:cNvPr id="21" name="object 10"/>
            <p:cNvSpPr/>
            <p:nvPr/>
          </p:nvSpPr>
          <p:spPr>
            <a:xfrm>
              <a:off x="9523412" y="6138070"/>
              <a:ext cx="1763268" cy="4175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2"/>
            <p:cNvSpPr/>
            <p:nvPr/>
          </p:nvSpPr>
          <p:spPr>
            <a:xfrm>
              <a:off x="11178857" y="6029866"/>
              <a:ext cx="215646" cy="2164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Content Placeholder 1"/>
          <p:cNvSpPr txBox="1"/>
          <p:nvPr/>
        </p:nvSpPr>
        <p:spPr>
          <a:xfrm>
            <a:off x="0" y="27450"/>
            <a:ext cx="5609775" cy="523216"/>
          </a:xfrm>
          <a:prstGeom prst="rect">
            <a:avLst/>
          </a:prstGeom>
          <a:solidFill>
            <a:srgbClr val="0070C0"/>
          </a:solidFill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60958" tIns="60958" rIns="60958" bIns="60958">
            <a:spAutoFit/>
          </a:bodyPr>
          <a:lstStyle>
            <a:lvl1pPr indent="609584" defTabSz="914378">
              <a:spcBef>
                <a:spcPts val="800"/>
              </a:spcBef>
              <a:defRPr sz="2600" cap="small">
                <a:solidFill>
                  <a:srgbClr val="F2F2F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lang="en-US" b="1" dirty="0">
                <a:latin typeface="Garamond" panose="02020404030301010803" pitchFamily="18" charset="0"/>
              </a:rPr>
              <a:t>Docker </a:t>
            </a:r>
            <a:r>
              <a:rPr lang="en-US" b="1" dirty="0" smtClean="0">
                <a:latin typeface="Garamond" panose="02020404030301010803" pitchFamily="18" charset="0"/>
              </a:rPr>
              <a:t>Commands</a:t>
            </a:r>
            <a:endParaRPr lang="en-US" b="1" dirty="0">
              <a:latin typeface="Garamond" panose="02020404030301010803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/>
          <a:srcRect t="88525"/>
          <a:stretch/>
        </p:blipFill>
        <p:spPr>
          <a:xfrm>
            <a:off x="943577" y="1838377"/>
            <a:ext cx="8902700" cy="6558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577" y="3673227"/>
            <a:ext cx="10797888" cy="242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9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0143" y="2383280"/>
            <a:ext cx="9701212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sz="2200" dirty="0" smtClean="0">
                <a:latin typeface="Garamond" panose="02020404030301010803" pitchFamily="18" charset="0"/>
              </a:rPr>
              <a:t>Stop a </a:t>
            </a:r>
            <a:r>
              <a:rPr lang="en-US" sz="2200" dirty="0">
                <a:latin typeface="Garamond" panose="02020404030301010803" pitchFamily="18" charset="0"/>
              </a:rPr>
              <a:t>container </a:t>
            </a:r>
            <a:r>
              <a:rPr lang="en-US" sz="2200" dirty="0" smtClean="0">
                <a:latin typeface="Garamond" panose="02020404030301010803" pitchFamily="18" charset="0"/>
              </a:rPr>
              <a:t> 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      $ docker stop &lt;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containerid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&gt;</a:t>
            </a:r>
            <a:endParaRPr lang="en-US" sz="2200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0143" y="4366681"/>
            <a:ext cx="9701212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sz="2200" dirty="0" smtClean="0">
                <a:latin typeface="Garamond" panose="02020404030301010803" pitchFamily="18" charset="0"/>
              </a:rPr>
              <a:t>Start a container </a:t>
            </a:r>
            <a:endParaRPr lang="en-US" sz="2200" dirty="0">
              <a:latin typeface="Garamond" panose="02020404030301010803" pitchFamily="18" charset="0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tabLst/>
            </a:pP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      $ docker start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&lt;imageid&gt;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7949" y="802020"/>
            <a:ext cx="9701212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sz="2200" dirty="0">
                <a:latin typeface="Garamond" panose="02020404030301010803" pitchFamily="18" charset="0"/>
              </a:rPr>
              <a:t>Check all running containers by using </a:t>
            </a:r>
            <a:endParaRPr lang="en-US" sz="2200" dirty="0" smtClean="0">
              <a:latin typeface="Garamond" panose="02020404030301010803" pitchFamily="18" charset="0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tabLst/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      $ docker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ps</a:t>
            </a:r>
          </a:p>
        </p:txBody>
      </p:sp>
      <p:sp>
        <p:nvSpPr>
          <p:cNvPr id="20" name="Rectángulo 6"/>
          <p:cNvSpPr/>
          <p:nvPr/>
        </p:nvSpPr>
        <p:spPr>
          <a:xfrm>
            <a:off x="8747768" y="6320153"/>
            <a:ext cx="3447011" cy="5569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39" y="322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278"/>
                </a:lnTo>
                <a:lnTo>
                  <a:pt x="13439" y="322"/>
                </a:lnTo>
                <a:close/>
              </a:path>
            </a:pathLst>
          </a:custGeom>
          <a:solidFill>
            <a:srgbClr val="0070C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" name="Group 20"/>
          <p:cNvGrpSpPr/>
          <p:nvPr/>
        </p:nvGrpSpPr>
        <p:grpSpPr>
          <a:xfrm>
            <a:off x="10331355" y="6316707"/>
            <a:ext cx="1861153" cy="555251"/>
            <a:chOff x="9523412" y="6029866"/>
            <a:chExt cx="1871091" cy="525780"/>
          </a:xfrm>
        </p:grpSpPr>
        <p:sp>
          <p:nvSpPr>
            <p:cNvPr id="22" name="object 10"/>
            <p:cNvSpPr/>
            <p:nvPr/>
          </p:nvSpPr>
          <p:spPr>
            <a:xfrm>
              <a:off x="9523412" y="6138070"/>
              <a:ext cx="1763268" cy="4175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2"/>
            <p:cNvSpPr/>
            <p:nvPr/>
          </p:nvSpPr>
          <p:spPr>
            <a:xfrm>
              <a:off x="11178857" y="6029866"/>
              <a:ext cx="215646" cy="2164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Content Placeholder 1"/>
          <p:cNvSpPr txBox="1"/>
          <p:nvPr/>
        </p:nvSpPr>
        <p:spPr>
          <a:xfrm>
            <a:off x="0" y="-11941"/>
            <a:ext cx="5609775" cy="523216"/>
          </a:xfrm>
          <a:prstGeom prst="rect">
            <a:avLst/>
          </a:prstGeom>
          <a:solidFill>
            <a:srgbClr val="0070C0"/>
          </a:solidFill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60958" tIns="60958" rIns="60958" bIns="60958">
            <a:spAutoFit/>
          </a:bodyPr>
          <a:lstStyle>
            <a:lvl1pPr indent="609584" defTabSz="914378">
              <a:spcBef>
                <a:spcPts val="800"/>
              </a:spcBef>
              <a:defRPr sz="2600" cap="small">
                <a:solidFill>
                  <a:srgbClr val="F2F2F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lang="en-US" b="1" dirty="0">
                <a:latin typeface="Garamond" panose="02020404030301010803" pitchFamily="18" charset="0"/>
              </a:rPr>
              <a:t>Docker </a:t>
            </a:r>
            <a:r>
              <a:rPr lang="en-US" b="1" dirty="0" smtClean="0">
                <a:latin typeface="Garamond" panose="02020404030301010803" pitchFamily="18" charset="0"/>
              </a:rPr>
              <a:t>Commands</a:t>
            </a:r>
            <a:endParaRPr lang="en-US" b="1" dirty="0">
              <a:latin typeface="Garamond" panose="020204040303010108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52" y="1507873"/>
            <a:ext cx="11096282" cy="6638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t="40036" r="10457"/>
          <a:stretch/>
        </p:blipFill>
        <p:spPr>
          <a:xfrm>
            <a:off x="856952" y="3144467"/>
            <a:ext cx="11096282" cy="10170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/>
          <a:srcRect t="23240"/>
          <a:stretch/>
        </p:blipFill>
        <p:spPr>
          <a:xfrm>
            <a:off x="856952" y="5134609"/>
            <a:ext cx="11096282" cy="99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0143" y="718603"/>
            <a:ext cx="9701212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sz="2200" dirty="0">
                <a:latin typeface="Garamond" panose="02020404030301010803" pitchFamily="18" charset="0"/>
              </a:rPr>
              <a:t>Remove a container </a:t>
            </a:r>
            <a:r>
              <a:rPr lang="en-US" sz="2200" dirty="0" smtClean="0">
                <a:latin typeface="Garamond" panose="02020404030301010803" pitchFamily="18" charset="0"/>
              </a:rPr>
              <a:t> 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      $ docker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rm –f  &lt;containerid&gt;  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or. $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docker rm –f  &lt;container-name&gt;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0143" y="1488042"/>
            <a:ext cx="9701212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sz="2200" dirty="0">
                <a:latin typeface="Garamond" panose="02020404030301010803" pitchFamily="18" charset="0"/>
              </a:rPr>
              <a:t>Remove an image 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tabLst/>
            </a:pP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      $ docker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rmi –f &lt;imageid&gt;</a:t>
            </a:r>
          </a:p>
        </p:txBody>
      </p:sp>
      <p:sp>
        <p:nvSpPr>
          <p:cNvPr id="20" name="Rectángulo 6"/>
          <p:cNvSpPr/>
          <p:nvPr/>
        </p:nvSpPr>
        <p:spPr>
          <a:xfrm>
            <a:off x="8747768" y="6320153"/>
            <a:ext cx="3447011" cy="5569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39" y="322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278"/>
                </a:lnTo>
                <a:lnTo>
                  <a:pt x="13439" y="322"/>
                </a:lnTo>
                <a:close/>
              </a:path>
            </a:pathLst>
          </a:custGeom>
          <a:solidFill>
            <a:srgbClr val="0070C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" name="Group 20"/>
          <p:cNvGrpSpPr/>
          <p:nvPr/>
        </p:nvGrpSpPr>
        <p:grpSpPr>
          <a:xfrm>
            <a:off x="10331355" y="6316707"/>
            <a:ext cx="1861153" cy="555251"/>
            <a:chOff x="9523412" y="6029866"/>
            <a:chExt cx="1871091" cy="525780"/>
          </a:xfrm>
        </p:grpSpPr>
        <p:sp>
          <p:nvSpPr>
            <p:cNvPr id="22" name="object 10"/>
            <p:cNvSpPr/>
            <p:nvPr/>
          </p:nvSpPr>
          <p:spPr>
            <a:xfrm>
              <a:off x="9523412" y="6138070"/>
              <a:ext cx="1763268" cy="4175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2"/>
            <p:cNvSpPr/>
            <p:nvPr/>
          </p:nvSpPr>
          <p:spPr>
            <a:xfrm>
              <a:off x="11178857" y="6029866"/>
              <a:ext cx="215646" cy="2164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Content Placeholder 1"/>
          <p:cNvSpPr txBox="1"/>
          <p:nvPr/>
        </p:nvSpPr>
        <p:spPr>
          <a:xfrm>
            <a:off x="0" y="-11941"/>
            <a:ext cx="5609775" cy="523216"/>
          </a:xfrm>
          <a:prstGeom prst="rect">
            <a:avLst/>
          </a:prstGeom>
          <a:solidFill>
            <a:srgbClr val="0070C0"/>
          </a:solidFill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60958" tIns="60958" rIns="60958" bIns="60958">
            <a:spAutoFit/>
          </a:bodyPr>
          <a:lstStyle>
            <a:lvl1pPr indent="609584" defTabSz="914378">
              <a:spcBef>
                <a:spcPts val="800"/>
              </a:spcBef>
              <a:defRPr sz="2600" cap="small">
                <a:solidFill>
                  <a:srgbClr val="F2F2F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lang="en-US" b="1" dirty="0">
                <a:latin typeface="Garamond" panose="02020404030301010803" pitchFamily="18" charset="0"/>
              </a:rPr>
              <a:t>Docker </a:t>
            </a:r>
            <a:r>
              <a:rPr lang="en-US" b="1" dirty="0" smtClean="0">
                <a:latin typeface="Garamond" panose="02020404030301010803" pitchFamily="18" charset="0"/>
              </a:rPr>
              <a:t>Commands</a:t>
            </a:r>
            <a:endParaRPr lang="en-US" b="1" dirty="0">
              <a:latin typeface="Garamond" panose="020204040303010108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143" y="2369234"/>
            <a:ext cx="11352747" cy="389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4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1308</TotalTime>
  <Words>917</Words>
  <Application>Microsoft Macintosh PowerPoint</Application>
  <PresentationFormat>Widescreen</PresentationFormat>
  <Paragraphs>127</Paragraphs>
  <Slides>22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Calibri</vt:lpstr>
      <vt:lpstr>Calibri Light</vt:lpstr>
      <vt:lpstr>Courier New</vt:lpstr>
      <vt:lpstr>Garamond</vt:lpstr>
      <vt:lpstr>Mangal</vt:lpstr>
      <vt:lpstr>Miriam Fixed</vt:lpstr>
      <vt:lpstr>Trebuchet MS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Gaurav Malik</cp:lastModifiedBy>
  <cp:revision>222</cp:revision>
  <dcterms:modified xsi:type="dcterms:W3CDTF">2017-09-17T01:15:43Z</dcterms:modified>
</cp:coreProperties>
</file>